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8"/>
  </p:sldMasterIdLst>
  <p:notesMasterIdLst>
    <p:notesMasterId r:id="rId94"/>
  </p:notesMasterIdLst>
  <p:handoutMasterIdLst>
    <p:handoutMasterId r:id="rId95"/>
  </p:handoutMasterIdLst>
  <p:sldIdLst>
    <p:sldId id="256" r:id="rId59"/>
    <p:sldId id="263" r:id="rId60"/>
    <p:sldId id="260" r:id="rId61"/>
    <p:sldId id="274" r:id="rId62"/>
    <p:sldId id="265" r:id="rId63"/>
    <p:sldId id="277" r:id="rId64"/>
    <p:sldId id="275" r:id="rId65"/>
    <p:sldId id="278" r:id="rId66"/>
    <p:sldId id="282" r:id="rId67"/>
    <p:sldId id="284" r:id="rId68"/>
    <p:sldId id="283" r:id="rId69"/>
    <p:sldId id="4090" r:id="rId70"/>
    <p:sldId id="270" r:id="rId71"/>
    <p:sldId id="279" r:id="rId72"/>
    <p:sldId id="266" r:id="rId73"/>
    <p:sldId id="4091" r:id="rId74"/>
    <p:sldId id="285" r:id="rId75"/>
    <p:sldId id="271" r:id="rId76"/>
    <p:sldId id="281" r:id="rId77"/>
    <p:sldId id="280" r:id="rId78"/>
    <p:sldId id="267" r:id="rId79"/>
    <p:sldId id="286" r:id="rId80"/>
    <p:sldId id="272" r:id="rId81"/>
    <p:sldId id="268" r:id="rId82"/>
    <p:sldId id="288" r:id="rId83"/>
    <p:sldId id="287" r:id="rId84"/>
    <p:sldId id="273" r:id="rId85"/>
    <p:sldId id="269" r:id="rId86"/>
    <p:sldId id="289" r:id="rId87"/>
    <p:sldId id="4092" r:id="rId88"/>
    <p:sldId id="4086" r:id="rId89"/>
    <p:sldId id="525" r:id="rId90"/>
    <p:sldId id="4087" r:id="rId91"/>
    <p:sldId id="4089" r:id="rId92"/>
    <p:sldId id="259" r:id="rId93"/>
  </p:sldIdLst>
  <p:sldSz cx="12192000" cy="6858000"/>
  <p:notesSz cx="6858000" cy="9144000"/>
  <p:custDataLst>
    <p:custData r:id="rId8"/>
    <p:tags r:id="rId96"/>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DB72A-AE33-48C1-A927-15641567B726}" v="11" dt="2025-01-10T14:18:34.683"/>
  </p1510:revLst>
</p1510:revInfo>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6" autoAdjust="0"/>
    <p:restoredTop sz="82222" autoAdjust="0"/>
  </p:normalViewPr>
  <p:slideViewPr>
    <p:cSldViewPr snapToGrid="0" snapToObjects="1">
      <p:cViewPr varScale="1">
        <p:scale>
          <a:sx n="61" d="100"/>
          <a:sy n="61" d="100"/>
        </p:scale>
        <p:origin x="616" y="192"/>
      </p:cViewPr>
      <p:guideLst>
        <p:guide orient="horz" pos="2160"/>
        <p:guide pos="3840"/>
      </p:guideLst>
    </p:cSldViewPr>
  </p:slideViewPr>
  <p:outlineViewPr>
    <p:cViewPr>
      <p:scale>
        <a:sx n="33" d="100"/>
        <a:sy n="33" d="100"/>
      </p:scale>
      <p:origin x="0" y="-18496"/>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1.xml"/><Relationship Id="rId74" Type="http://schemas.openxmlformats.org/officeDocument/2006/relationships/slide" Target="slides/slide16.xml"/><Relationship Id="rId79" Type="http://schemas.openxmlformats.org/officeDocument/2006/relationships/slide" Target="slides/slide21.xml"/><Relationship Id="rId102" Type="http://schemas.microsoft.com/office/2016/11/relationships/changesInfo" Target="changesInfos/changesInfo1.xml"/><Relationship Id="rId5" Type="http://schemas.openxmlformats.org/officeDocument/2006/relationships/customXml" Target="../customXml/item5.xml"/><Relationship Id="rId90" Type="http://schemas.openxmlformats.org/officeDocument/2006/relationships/slide" Target="slides/slide32.xml"/><Relationship Id="rId95" Type="http://schemas.openxmlformats.org/officeDocument/2006/relationships/handoutMaster" Target="handoutMasters/handoutMaster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6.xml"/><Relationship Id="rId69" Type="http://schemas.openxmlformats.org/officeDocument/2006/relationships/slide" Target="slides/slide11.xml"/><Relationship Id="rId80" Type="http://schemas.openxmlformats.org/officeDocument/2006/relationships/slide" Target="slides/slide22.xml"/><Relationship Id="rId85" Type="http://schemas.openxmlformats.org/officeDocument/2006/relationships/slide" Target="slides/slide2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103"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slide" Target="slides/slide30.xml"/><Relationship Id="rId91" Type="http://schemas.openxmlformats.org/officeDocument/2006/relationships/slide" Target="slides/slide33.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8.xml"/><Relationship Id="rId97"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8.xml"/><Relationship Id="rId87" Type="http://schemas.openxmlformats.org/officeDocument/2006/relationships/slide" Target="slides/slide29.xml"/><Relationship Id="rId61" Type="http://schemas.openxmlformats.org/officeDocument/2006/relationships/slide" Target="slides/slide3.xml"/><Relationship Id="rId82" Type="http://schemas.openxmlformats.org/officeDocument/2006/relationships/slide" Target="slides/slide2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9.xml"/><Relationship Id="rId100"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4.xml"/><Relationship Id="rId93" Type="http://schemas.openxmlformats.org/officeDocument/2006/relationships/slide" Target="slides/slide35.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iewski, Daniel" userId="c4cf1ab8-4aea-4b5e-8bb6-383b7307061e" providerId="ADAL" clId="{9A2DB72A-AE33-48C1-A927-15641567B726}"/>
    <pc:docChg chg="undo custSel modSld modMainMaster">
      <pc:chgData name="Kaniewski, Daniel" userId="c4cf1ab8-4aea-4b5e-8bb6-383b7307061e" providerId="ADAL" clId="{9A2DB72A-AE33-48C1-A927-15641567B726}" dt="2025-01-10T14:19:40.512" v="92" actId="20577"/>
      <pc:docMkLst>
        <pc:docMk/>
      </pc:docMkLst>
      <pc:sldChg chg="modSp mod">
        <pc:chgData name="Kaniewski, Daniel" userId="c4cf1ab8-4aea-4b5e-8bb6-383b7307061e" providerId="ADAL" clId="{9A2DB72A-AE33-48C1-A927-15641567B726}" dt="2025-01-10T14:16:07.172" v="59" actId="20577"/>
        <pc:sldMkLst>
          <pc:docMk/>
          <pc:sldMk cId="1644816664" sldId="256"/>
        </pc:sldMkLst>
        <pc:spChg chg="mod">
          <ac:chgData name="Kaniewski, Daniel" userId="c4cf1ab8-4aea-4b5e-8bb6-383b7307061e" providerId="ADAL" clId="{9A2DB72A-AE33-48C1-A927-15641567B726}" dt="2025-01-10T14:16:07.172" v="59" actId="20577"/>
          <ac:spMkLst>
            <pc:docMk/>
            <pc:sldMk cId="1644816664" sldId="256"/>
            <ac:spMk id="4" creationId="{00000000-0000-0000-0000-000000000000}"/>
          </ac:spMkLst>
        </pc:spChg>
      </pc:sldChg>
      <pc:sldChg chg="modSp mod">
        <pc:chgData name="Kaniewski, Daniel" userId="c4cf1ab8-4aea-4b5e-8bb6-383b7307061e" providerId="ADAL" clId="{9A2DB72A-AE33-48C1-A927-15641567B726}" dt="2025-01-10T14:19:40.512" v="92" actId="20577"/>
        <pc:sldMkLst>
          <pc:docMk/>
          <pc:sldMk cId="1964833220" sldId="259"/>
        </pc:sldMkLst>
        <pc:spChg chg="mod">
          <ac:chgData name="Kaniewski, Daniel" userId="c4cf1ab8-4aea-4b5e-8bb6-383b7307061e" providerId="ADAL" clId="{9A2DB72A-AE33-48C1-A927-15641567B726}" dt="2025-01-10T14:19:40.512" v="92" actId="20577"/>
          <ac:spMkLst>
            <pc:docMk/>
            <pc:sldMk cId="1964833220" sldId="259"/>
            <ac:spMk id="2" creationId="{00000000-0000-0000-0000-000000000000}"/>
          </ac:spMkLst>
        </pc:spChg>
        <pc:picChg chg="mod">
          <ac:chgData name="Kaniewski, Daniel" userId="c4cf1ab8-4aea-4b5e-8bb6-383b7307061e" providerId="ADAL" clId="{9A2DB72A-AE33-48C1-A927-15641567B726}" dt="2025-01-10T14:17:31.840" v="61" actId="1076"/>
          <ac:picMkLst>
            <pc:docMk/>
            <pc:sldMk cId="1964833220" sldId="259"/>
            <ac:picMk id="4" creationId="{298A7E17-5949-0CFB-4AEA-CC52308DA4D0}"/>
          </ac:picMkLst>
        </pc:picChg>
      </pc:sldChg>
      <pc:sldChg chg="modNotesTx">
        <pc:chgData name="Kaniewski, Daniel" userId="c4cf1ab8-4aea-4b5e-8bb6-383b7307061e" providerId="ADAL" clId="{9A2DB72A-AE33-48C1-A927-15641567B726}" dt="2025-01-10T14:15:52.109" v="2" actId="20577"/>
        <pc:sldMkLst>
          <pc:docMk/>
          <pc:sldMk cId="2479906600" sldId="275"/>
        </pc:sldMkLst>
      </pc:sldChg>
      <pc:sldMasterChg chg="modSldLayout">
        <pc:chgData name="Kaniewski, Daniel" userId="c4cf1ab8-4aea-4b5e-8bb6-383b7307061e" providerId="ADAL" clId="{9A2DB72A-AE33-48C1-A927-15641567B726}" dt="2025-01-10T14:18:09.331" v="86" actId="20577"/>
        <pc:sldMasterMkLst>
          <pc:docMk/>
          <pc:sldMasterMk cId="577282148" sldId="2147483660"/>
        </pc:sldMasterMkLst>
        <pc:sldLayoutChg chg="delSp mod">
          <pc:chgData name="Kaniewski, Daniel" userId="c4cf1ab8-4aea-4b5e-8bb6-383b7307061e" providerId="ADAL" clId="{9A2DB72A-AE33-48C1-A927-15641567B726}" dt="2025-01-10T14:15:41.441" v="1" actId="478"/>
          <pc:sldLayoutMkLst>
            <pc:docMk/>
            <pc:sldMasterMk cId="577282148" sldId="2147483660"/>
            <pc:sldLayoutMk cId="1583194702" sldId="2147483661"/>
          </pc:sldLayoutMkLst>
          <pc:picChg chg="del">
            <ac:chgData name="Kaniewski, Daniel" userId="c4cf1ab8-4aea-4b5e-8bb6-383b7307061e" providerId="ADAL" clId="{9A2DB72A-AE33-48C1-A927-15641567B726}" dt="2025-01-10T14:15:39.524" v="0" actId="478"/>
            <ac:picMkLst>
              <pc:docMk/>
              <pc:sldMasterMk cId="577282148" sldId="2147483660"/>
              <pc:sldLayoutMk cId="1583194702" sldId="2147483661"/>
              <ac:picMk id="7" creationId="{C8AF996C-843B-121A-CD96-8C5A5CAA578C}"/>
            </ac:picMkLst>
          </pc:picChg>
          <pc:picChg chg="del">
            <ac:chgData name="Kaniewski, Daniel" userId="c4cf1ab8-4aea-4b5e-8bb6-383b7307061e" providerId="ADAL" clId="{9A2DB72A-AE33-48C1-A927-15641567B726}" dt="2025-01-10T14:15:41.441" v="1" actId="478"/>
            <ac:picMkLst>
              <pc:docMk/>
              <pc:sldMasterMk cId="577282148" sldId="2147483660"/>
              <pc:sldLayoutMk cId="1583194702" sldId="2147483661"/>
              <ac:picMk id="13" creationId="{903FAEDB-CA81-9BEF-7BFD-D00AA15FAC97}"/>
            </ac:picMkLst>
          </pc:picChg>
        </pc:sldLayoutChg>
        <pc:sldLayoutChg chg="addSp delSp modSp mod">
          <pc:chgData name="Kaniewski, Daniel" userId="c4cf1ab8-4aea-4b5e-8bb6-383b7307061e" providerId="ADAL" clId="{9A2DB72A-AE33-48C1-A927-15641567B726}" dt="2025-01-10T14:18:09.331" v="86" actId="20577"/>
          <pc:sldLayoutMkLst>
            <pc:docMk/>
            <pc:sldMasterMk cId="577282148" sldId="2147483660"/>
            <pc:sldLayoutMk cId="4133995535" sldId="2147483710"/>
          </pc:sldLayoutMkLst>
          <pc:spChg chg="add del mod">
            <ac:chgData name="Kaniewski, Daniel" userId="c4cf1ab8-4aea-4b5e-8bb6-383b7307061e" providerId="ADAL" clId="{9A2DB72A-AE33-48C1-A927-15641567B726}" dt="2025-01-10T14:18:09.331" v="86" actId="20577"/>
            <ac:spMkLst>
              <pc:docMk/>
              <pc:sldMasterMk cId="577282148" sldId="2147483660"/>
              <pc:sldLayoutMk cId="4133995535" sldId="2147483710"/>
              <ac:spMk id="5" creationId="{09BA50B2-6484-EC4D-AF6E-8573FB70C5FE}"/>
            </ac:spMkLst>
          </pc:spChg>
          <pc:spChg chg="del">
            <ac:chgData name="Kaniewski, Daniel" userId="c4cf1ab8-4aea-4b5e-8bb6-383b7307061e" providerId="ADAL" clId="{9A2DB72A-AE33-48C1-A927-15641567B726}" dt="2025-01-10T14:17:42.613" v="62" actId="478"/>
            <ac:spMkLst>
              <pc:docMk/>
              <pc:sldMasterMk cId="577282148" sldId="2147483660"/>
              <pc:sldLayoutMk cId="4133995535" sldId="2147483710"/>
              <ac:spMk id="11" creationId="{AFC753E0-B94D-2E44-B2BB-5A42BBF574D5}"/>
            </ac:spMkLst>
          </pc:spChg>
          <pc:picChg chg="del">
            <ac:chgData name="Kaniewski, Daniel" userId="c4cf1ab8-4aea-4b5e-8bb6-383b7307061e" providerId="ADAL" clId="{9A2DB72A-AE33-48C1-A927-15641567B726}" dt="2025-01-10T14:17:56.024" v="66" actId="478"/>
            <ac:picMkLst>
              <pc:docMk/>
              <pc:sldMasterMk cId="577282148" sldId="2147483660"/>
              <pc:sldLayoutMk cId="4133995535" sldId="2147483710"/>
              <ac:picMk id="3" creationId="{84337C2C-A4AD-740C-6CEE-8BA12FE419A7}"/>
            </ac:picMkLst>
          </pc:picChg>
          <pc:picChg chg="del">
            <ac:chgData name="Kaniewski, Daniel" userId="c4cf1ab8-4aea-4b5e-8bb6-383b7307061e" providerId="ADAL" clId="{9A2DB72A-AE33-48C1-A927-15641567B726}" dt="2025-01-10T14:17:44.391" v="63" actId="478"/>
            <ac:picMkLst>
              <pc:docMk/>
              <pc:sldMasterMk cId="577282148" sldId="2147483660"/>
              <pc:sldLayoutMk cId="4133995535" sldId="2147483710"/>
              <ac:picMk id="12" creationId="{4E52330A-34E8-A186-0370-DFFDFD3E4968}"/>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10/01/2025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10/01/2025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oc.gov/explore-capitol-campus/buildings-grounds/capitol-building/rotund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oc.gov/explore-capitol-campus/buildings-grounds/capitol-building/house-wing/statuary-hal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1</a:t>
            </a:fld>
            <a:endParaRPr lang="en-GB" dirty="0"/>
          </a:p>
        </p:txBody>
      </p:sp>
    </p:spTree>
    <p:extLst>
      <p:ext uri="{BB962C8B-B14F-4D97-AF65-F5344CB8AC3E}">
        <p14:creationId xmlns:p14="http://schemas.microsoft.com/office/powerpoint/2010/main" val="391138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D4C4A"/>
                </a:solidFill>
                <a:effectLst/>
                <a:highlight>
                  <a:srgbClr val="FFFFFF"/>
                </a:highlight>
                <a:latin typeface="starling"/>
              </a:rPr>
              <a:t>The plaque hangs in the East Front Vestibule near the </a:t>
            </a:r>
            <a:r>
              <a:rPr lang="en-US" b="0" i="0" dirty="0">
                <a:solidFill>
                  <a:srgbClr val="B94C39"/>
                </a:solidFill>
                <a:effectLst/>
                <a:highlight>
                  <a:srgbClr val="FFFFFF"/>
                </a:highlight>
                <a:latin typeface="starling"/>
                <a:hlinkClick r:id="rId3"/>
              </a:rPr>
              <a:t>Capitol Rotunda</a:t>
            </a:r>
            <a:r>
              <a:rPr lang="en-US" b="0" i="0" dirty="0">
                <a:solidFill>
                  <a:srgbClr val="4D4C4A"/>
                </a:solidFill>
                <a:effectLst/>
                <a:highlight>
                  <a:srgbClr val="FFFFFF"/>
                </a:highlight>
                <a:latin typeface="starling"/>
              </a:rPr>
              <a:t>. On September 9, 2009, it was unveiled during a small ceremony for Members of Congress and families of the passengers and crew. A larger anniversary memorial took place later that day in </a:t>
            </a:r>
            <a:r>
              <a:rPr lang="en-US" b="0" i="0" dirty="0">
                <a:solidFill>
                  <a:srgbClr val="B94C39"/>
                </a:solidFill>
                <a:effectLst/>
                <a:highlight>
                  <a:srgbClr val="FFFFFF"/>
                </a:highlight>
                <a:latin typeface="starling"/>
                <a:hlinkClick r:id="rId4"/>
              </a:rPr>
              <a:t>National Statuary Hall</a:t>
            </a:r>
            <a:r>
              <a:rPr lang="en-US" b="0" i="0" dirty="0">
                <a:solidFill>
                  <a:srgbClr val="4D4C4A"/>
                </a:solidFill>
                <a:effectLst/>
                <a:highlight>
                  <a:srgbClr val="FFFFFF"/>
                </a:highlight>
                <a:latin typeface="starling"/>
              </a:rPr>
              <a:t>.</a:t>
            </a:r>
          </a:p>
          <a:p>
            <a:pPr algn="l"/>
            <a:r>
              <a:rPr lang="en-US" b="0" i="0" dirty="0">
                <a:solidFill>
                  <a:srgbClr val="4D4C4A"/>
                </a:solidFill>
                <a:effectLst/>
                <a:highlight>
                  <a:srgbClr val="FFFFFF"/>
                </a:highlight>
                <a:latin typeface="starling"/>
              </a:rPr>
              <a:t>As directed by the commissioning resolution, the text of the plaque includes the names of the passengers and crew of Flight 93</a:t>
            </a:r>
          </a:p>
          <a:p>
            <a:r>
              <a:rPr lang="en-US" dirty="0"/>
              <a:t>https://www.aoc.gov/explore-capitol-campus/art/flight-93-memorial-plaque</a:t>
            </a:r>
          </a:p>
        </p:txBody>
      </p:sp>
      <p:sp>
        <p:nvSpPr>
          <p:cNvPr id="4" name="Slide Number Placeholder 3"/>
          <p:cNvSpPr>
            <a:spLocks noGrp="1"/>
          </p:cNvSpPr>
          <p:nvPr>
            <p:ph type="sldNum" sz="quarter" idx="5"/>
          </p:nvPr>
        </p:nvSpPr>
        <p:spPr/>
        <p:txBody>
          <a:bodyPr/>
          <a:lstStyle/>
          <a:p>
            <a:fld id="{53BF5AC0-C4B3-464D-8E9B-9D86370B7879}" type="slidenum">
              <a:rPr lang="en-GB" smtClean="0"/>
              <a:t>10</a:t>
            </a:fld>
            <a:endParaRPr lang="en-GB" dirty="0"/>
          </a:p>
        </p:txBody>
      </p:sp>
    </p:spTree>
    <p:extLst>
      <p:ext uri="{BB962C8B-B14F-4D97-AF65-F5344CB8AC3E}">
        <p14:creationId xmlns:p14="http://schemas.microsoft.com/office/powerpoint/2010/main" val="107961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FFFFFF"/>
                </a:solidFill>
                <a:effectLst/>
                <a:highlight>
                  <a:srgbClr val="1C1C1C"/>
                </a:highlight>
                <a:latin typeface="Source Sans Pro" panose="020B0503030403020204" pitchFamily="34" charset="0"/>
              </a:rPr>
              <a:t>Photos of the crew and passengers aboard United Airlines Flight 93 on Sept. 11, 2001. (Credit: NPS)</a:t>
            </a:r>
          </a:p>
        </p:txBody>
      </p:sp>
      <p:sp>
        <p:nvSpPr>
          <p:cNvPr id="4" name="Slide Number Placeholder 3"/>
          <p:cNvSpPr>
            <a:spLocks noGrp="1"/>
          </p:cNvSpPr>
          <p:nvPr>
            <p:ph type="sldNum" sz="quarter" idx="5"/>
          </p:nvPr>
        </p:nvSpPr>
        <p:spPr/>
        <p:txBody>
          <a:bodyPr/>
          <a:lstStyle/>
          <a:p>
            <a:fld id="{53BF5AC0-C4B3-464D-8E9B-9D86370B7879}" type="slidenum">
              <a:rPr lang="en-GB" smtClean="0"/>
              <a:t>11</a:t>
            </a:fld>
            <a:endParaRPr lang="en-GB" dirty="0"/>
          </a:p>
        </p:txBody>
      </p:sp>
    </p:spTree>
    <p:extLst>
      <p:ext uri="{BB962C8B-B14F-4D97-AF65-F5344CB8AC3E}">
        <p14:creationId xmlns:p14="http://schemas.microsoft.com/office/powerpoint/2010/main" val="395166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https://georgewbush-whitehouse.archives.gov/news/releases/2003/01/images/20030124-5_d012403-515h.html</a:t>
            </a:r>
          </a:p>
          <a:p>
            <a:r>
              <a:rPr lang="en-US" dirty="0"/>
              <a:t>(</a:t>
            </a:r>
            <a:r>
              <a:rPr lang="en-US" b="0" i="0" dirty="0">
                <a:solidFill>
                  <a:srgbClr val="000000"/>
                </a:solidFill>
                <a:effectLst/>
                <a:latin typeface="arial" panose="020B0604020202020204" pitchFamily="34" charset="0"/>
              </a:rPr>
              <a:t>White House photo by Paul Morse )</a:t>
            </a:r>
            <a:endParaRPr lang="en-US" dirty="0"/>
          </a:p>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12</a:t>
            </a:fld>
            <a:endParaRPr lang="en-GB" dirty="0"/>
          </a:p>
        </p:txBody>
      </p:sp>
    </p:spTree>
    <p:extLst>
      <p:ext uri="{BB962C8B-B14F-4D97-AF65-F5344CB8AC3E}">
        <p14:creationId xmlns:p14="http://schemas.microsoft.com/office/powerpoint/2010/main" val="81168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Joined the White House staff a few weeks before the hurricane struck the Gulf Coast
Produced situation reports (Sit Reps) to keep the White House staff updated
Witnessed the devastating impact and recovery</a:t>
            </a:r>
          </a:p>
          <a:p>
            <a:endParaRPr lang="en-US" dirty="0"/>
          </a:p>
          <a:p>
            <a:r>
              <a:rPr lang="en-US" dirty="0"/>
              <a:t>Floodwaters from Hurricane Katrina cover streets on Aug. 30, 2005, in New Orleans. (Vincent </a:t>
            </a:r>
            <a:r>
              <a:rPr lang="en-US" dirty="0" err="1"/>
              <a:t>Laforet</a:t>
            </a:r>
            <a:r>
              <a:rPr lang="en-US" dirty="0"/>
              <a:t>/AFP/Getty Images)</a:t>
            </a:r>
          </a:p>
        </p:txBody>
      </p:sp>
      <p:sp>
        <p:nvSpPr>
          <p:cNvPr id="4" name="Slide Number Placeholder 3"/>
          <p:cNvSpPr>
            <a:spLocks noGrp="1"/>
          </p:cNvSpPr>
          <p:nvPr>
            <p:ph type="sldNum" sz="quarter" idx="5"/>
          </p:nvPr>
        </p:nvSpPr>
        <p:spPr/>
        <p:txBody>
          <a:bodyPr/>
          <a:lstStyle/>
          <a:p>
            <a:fld id="{53BF5AC0-C4B3-464D-8E9B-9D86370B7879}" type="slidenum">
              <a:rPr lang="en-GB" smtClean="0"/>
              <a:t>14</a:t>
            </a:fld>
            <a:endParaRPr lang="en-GB" dirty="0"/>
          </a:p>
        </p:txBody>
      </p:sp>
    </p:spTree>
    <p:extLst>
      <p:ext uri="{BB962C8B-B14F-4D97-AF65-F5344CB8AC3E}">
        <p14:creationId xmlns:p14="http://schemas.microsoft.com/office/powerpoint/2010/main" val="109249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editor for the after-action report on the federal response to Hurricane Katrina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Literally wrote the chapters on the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(White House photo by Eric Draper.)</a:t>
            </a:r>
          </a:p>
        </p:txBody>
      </p:sp>
      <p:sp>
        <p:nvSpPr>
          <p:cNvPr id="4" name="Slide Number Placeholder 3"/>
          <p:cNvSpPr>
            <a:spLocks noGrp="1"/>
          </p:cNvSpPr>
          <p:nvPr>
            <p:ph type="sldNum" sz="quarter" idx="5"/>
          </p:nvPr>
        </p:nvSpPr>
        <p:spPr/>
        <p:txBody>
          <a:bodyPr/>
          <a:lstStyle/>
          <a:p>
            <a:fld id="{53BF5AC0-C4B3-464D-8E9B-9D86370B7879}" type="slidenum">
              <a:rPr lang="en-GB" smtClean="0"/>
              <a:t>15</a:t>
            </a:fld>
            <a:endParaRPr lang="en-GB" dirty="0"/>
          </a:p>
        </p:txBody>
      </p:sp>
    </p:spTree>
    <p:extLst>
      <p:ext uri="{BB962C8B-B14F-4D97-AF65-F5344CB8AC3E}">
        <p14:creationId xmlns:p14="http://schemas.microsoft.com/office/powerpoint/2010/main" val="411490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Emphasized “Culture of Preparedness”</a:t>
            </a:r>
          </a:p>
          <a:p>
            <a:r>
              <a:rPr lang="en-US" dirty="0"/>
              <a:t>PKEMRA moved preparedness programs to FEMA</a:t>
            </a:r>
          </a:p>
          <a:p>
            <a:r>
              <a:rPr lang="en-US" dirty="0"/>
              <a:t>Empowered FEMA and FEMA Administrator</a:t>
            </a:r>
          </a:p>
        </p:txBody>
      </p:sp>
      <p:sp>
        <p:nvSpPr>
          <p:cNvPr id="4" name="Slide Number Placeholder 3"/>
          <p:cNvSpPr>
            <a:spLocks noGrp="1"/>
          </p:cNvSpPr>
          <p:nvPr>
            <p:ph type="sldNum" sz="quarter" idx="5"/>
          </p:nvPr>
        </p:nvSpPr>
        <p:spPr/>
        <p:txBody>
          <a:bodyPr/>
          <a:lstStyle/>
          <a:p>
            <a:fld id="{53BF5AC0-C4B3-464D-8E9B-9D86370B7879}" type="slidenum">
              <a:rPr lang="en-GB" smtClean="0"/>
              <a:t>17</a:t>
            </a:fld>
            <a:endParaRPr lang="en-GB" dirty="0"/>
          </a:p>
        </p:txBody>
      </p:sp>
    </p:spTree>
    <p:extLst>
      <p:ext uri="{BB962C8B-B14F-4D97-AF65-F5344CB8AC3E}">
        <p14:creationId xmlns:p14="http://schemas.microsoft.com/office/powerpoint/2010/main" val="50908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Nominated to serve as a FEMA deputy administrator for resilience</a:t>
            </a:r>
          </a:p>
          <a:p>
            <a:r>
              <a:rPr lang="en-US" dirty="0"/>
              <a:t>Hearing during Hurricane Irma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Arrived at FEMA headquarters with visitor’s badge on Saturday with the formation of Tropical Storm Maria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Indy Serif"/>
              </a:rPr>
              <a:t>3 weeks before Katrina, 3 days before Maria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19</a:t>
            </a:fld>
            <a:endParaRPr lang="en-GB" dirty="0"/>
          </a:p>
        </p:txBody>
      </p:sp>
    </p:spTree>
    <p:extLst>
      <p:ext uri="{BB962C8B-B14F-4D97-AF65-F5344CB8AC3E}">
        <p14:creationId xmlns:p14="http://schemas.microsoft.com/office/powerpoint/2010/main" val="330221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highlight>
                  <a:srgbClr val="FFFFFF"/>
                </a:highlight>
                <a:latin typeface="Indy Serif"/>
              </a:rPr>
              <a:t>The forecast path of Hurricane Maria</a:t>
            </a:r>
            <a:r>
              <a:rPr lang="en-US" b="0" i="1" dirty="0">
                <a:solidFill>
                  <a:srgbClr val="222222"/>
                </a:solidFill>
                <a:effectLst/>
                <a:highlight>
                  <a:srgbClr val="FFFFFF"/>
                </a:highlight>
                <a:latin typeface="Indy Serif"/>
              </a:rPr>
              <a:t> (National Hurricane Center)</a:t>
            </a:r>
          </a:p>
          <a:p>
            <a:pPr algn="l"/>
            <a:r>
              <a:rPr lang="en-US" b="0" i="0" dirty="0">
                <a:solidFill>
                  <a:srgbClr val="222222"/>
                </a:solidFill>
                <a:effectLst/>
                <a:highlight>
                  <a:srgbClr val="FFFFFF"/>
                </a:highlight>
                <a:latin typeface="Indy Serif"/>
              </a:rPr>
              <a:t>Became an official FEMA employee on Weds (landfall)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Experienced the intense months of response and recovery</a:t>
            </a:r>
          </a:p>
          <a:p>
            <a:pPr algn="l"/>
            <a:endParaRPr lang="en-US" b="0" i="0" dirty="0">
              <a:solidFill>
                <a:srgbClr val="222222"/>
              </a:solidFill>
              <a:effectLst/>
              <a:highlight>
                <a:srgbClr val="FFFFFF"/>
              </a:highlight>
              <a:latin typeface="Indy Serif"/>
            </a:endParaRPr>
          </a:p>
        </p:txBody>
      </p:sp>
      <p:sp>
        <p:nvSpPr>
          <p:cNvPr id="4" name="Slide Number Placeholder 3"/>
          <p:cNvSpPr>
            <a:spLocks noGrp="1"/>
          </p:cNvSpPr>
          <p:nvPr>
            <p:ph type="sldNum" sz="quarter" idx="5"/>
          </p:nvPr>
        </p:nvSpPr>
        <p:spPr/>
        <p:txBody>
          <a:bodyPr/>
          <a:lstStyle/>
          <a:p>
            <a:fld id="{53BF5AC0-C4B3-464D-8E9B-9D86370B7879}" type="slidenum">
              <a:rPr lang="en-GB" smtClean="0"/>
              <a:t>20</a:t>
            </a:fld>
            <a:endParaRPr lang="en-GB" dirty="0"/>
          </a:p>
        </p:txBody>
      </p:sp>
    </p:spTree>
    <p:extLst>
      <p:ext uri="{BB962C8B-B14F-4D97-AF65-F5344CB8AC3E}">
        <p14:creationId xmlns:p14="http://schemas.microsoft.com/office/powerpoint/2010/main" val="2829943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Chaired VTCs, unless bumped…by the VP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(FEMA photo by Raymond Piper.)</a:t>
            </a:r>
          </a:p>
        </p:txBody>
      </p:sp>
      <p:sp>
        <p:nvSpPr>
          <p:cNvPr id="4" name="Slide Number Placeholder 3"/>
          <p:cNvSpPr>
            <a:spLocks noGrp="1"/>
          </p:cNvSpPr>
          <p:nvPr>
            <p:ph type="sldNum" sz="quarter" idx="5"/>
          </p:nvPr>
        </p:nvSpPr>
        <p:spPr/>
        <p:txBody>
          <a:bodyPr/>
          <a:lstStyle/>
          <a:p>
            <a:fld id="{53BF5AC0-C4B3-464D-8E9B-9D86370B7879}" type="slidenum">
              <a:rPr lang="en-GB" smtClean="0"/>
              <a:t>21</a:t>
            </a:fld>
            <a:endParaRPr lang="en-GB" dirty="0"/>
          </a:p>
        </p:txBody>
      </p:sp>
    </p:spTree>
    <p:extLst>
      <p:ext uri="{BB962C8B-B14F-4D97-AF65-F5344CB8AC3E}">
        <p14:creationId xmlns:p14="http://schemas.microsoft.com/office/powerpoint/2010/main" val="43632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Advocated for a pre-disaster hazard mitigation program, leading to the inclusion of the BRIC program</a:t>
            </a:r>
          </a:p>
        </p:txBody>
      </p:sp>
      <p:sp>
        <p:nvSpPr>
          <p:cNvPr id="4" name="Slide Number Placeholder 3"/>
          <p:cNvSpPr>
            <a:spLocks noGrp="1"/>
          </p:cNvSpPr>
          <p:nvPr>
            <p:ph type="sldNum" sz="quarter" idx="5"/>
          </p:nvPr>
        </p:nvSpPr>
        <p:spPr/>
        <p:txBody>
          <a:bodyPr/>
          <a:lstStyle/>
          <a:p>
            <a:fld id="{53BF5AC0-C4B3-464D-8E9B-9D86370B7879}" type="slidenum">
              <a:rPr lang="en-GB" smtClean="0"/>
              <a:t>22</a:t>
            </a:fld>
            <a:endParaRPr lang="en-GB" dirty="0"/>
          </a:p>
        </p:txBody>
      </p:sp>
    </p:spTree>
    <p:extLst>
      <p:ext uri="{BB962C8B-B14F-4D97-AF65-F5344CB8AC3E}">
        <p14:creationId xmlns:p14="http://schemas.microsoft.com/office/powerpoint/2010/main" val="187716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Resilience</a:t>
            </a:r>
          </a:p>
        </p:txBody>
      </p:sp>
      <p:sp>
        <p:nvSpPr>
          <p:cNvPr id="4" name="Slide Number Placeholder 3"/>
          <p:cNvSpPr>
            <a:spLocks noGrp="1"/>
          </p:cNvSpPr>
          <p:nvPr>
            <p:ph type="sldNum" sz="quarter" idx="5"/>
          </p:nvPr>
        </p:nvSpPr>
        <p:spPr/>
        <p:txBody>
          <a:bodyPr/>
          <a:lstStyle/>
          <a:p>
            <a:fld id="{53BF5AC0-C4B3-464D-8E9B-9D86370B7879}" type="slidenum">
              <a:rPr lang="en-GB" smtClean="0"/>
              <a:t>2</a:t>
            </a:fld>
            <a:endParaRPr lang="en-GB" dirty="0"/>
          </a:p>
        </p:txBody>
      </p:sp>
    </p:spTree>
    <p:extLst>
      <p:ext uri="{BB962C8B-B14F-4D97-AF65-F5344CB8AC3E}">
        <p14:creationId xmlns:p14="http://schemas.microsoft.com/office/powerpoint/2010/main" val="998439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Was chairing the FEMA senior leadership meeting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Interrupted by WH saying there was an WH meeting discussing travel restrictions
Joined a meeting in the White House Situation Room on the novel coronavirus
Witnessed the challenging interagency response and lack of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mention of NRF, FEMA’s role, ESF-8,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(Official White House Photo by Andrea Hanks)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24</a:t>
            </a:fld>
            <a:endParaRPr lang="en-GB" dirty="0"/>
          </a:p>
        </p:txBody>
      </p:sp>
    </p:spTree>
    <p:extLst>
      <p:ext uri="{BB962C8B-B14F-4D97-AF65-F5344CB8AC3E}">
        <p14:creationId xmlns:p14="http://schemas.microsoft.com/office/powerpoint/2010/main" val="3174755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Advocated for FEMA to lead the response</a:t>
            </a:r>
          </a:p>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25</a:t>
            </a:fld>
            <a:endParaRPr lang="en-GB" dirty="0"/>
          </a:p>
        </p:txBody>
      </p:sp>
    </p:spTree>
    <p:extLst>
      <p:ext uri="{BB962C8B-B14F-4D97-AF65-F5344CB8AC3E}">
        <p14:creationId xmlns:p14="http://schemas.microsoft.com/office/powerpoint/2010/main" val="3044830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26</a:t>
            </a:fld>
            <a:endParaRPr lang="en-GB" dirty="0"/>
          </a:p>
        </p:txBody>
      </p:sp>
    </p:spTree>
    <p:extLst>
      <p:ext uri="{BB962C8B-B14F-4D97-AF65-F5344CB8AC3E}">
        <p14:creationId xmlns:p14="http://schemas.microsoft.com/office/powerpoint/2010/main" val="363385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FF/medic, BS EMS, MA National Security </a:t>
            </a:r>
          </a:p>
          <a:p>
            <a:r>
              <a:rPr lang="en-US" dirty="0"/>
              <a:t>Working on Capitol Hill</a:t>
            </a:r>
          </a:p>
          <a:p>
            <a:r>
              <a:rPr lang="en-US" dirty="0"/>
              <a:t>Since 1998 Gilmore Commission</a:t>
            </a:r>
          </a:p>
          <a:p>
            <a:r>
              <a:rPr lang="en-US" dirty="0"/>
              <a:t>Mentors like FDNY chief Ray Downey</a:t>
            </a:r>
          </a:p>
        </p:txBody>
      </p:sp>
      <p:sp>
        <p:nvSpPr>
          <p:cNvPr id="4" name="Slide Number Placeholder 3"/>
          <p:cNvSpPr>
            <a:spLocks noGrp="1"/>
          </p:cNvSpPr>
          <p:nvPr>
            <p:ph type="sldNum" sz="quarter" idx="5"/>
          </p:nvPr>
        </p:nvSpPr>
        <p:spPr/>
        <p:txBody>
          <a:bodyPr/>
          <a:lstStyle/>
          <a:p>
            <a:fld id="{53BF5AC0-C4B3-464D-8E9B-9D86370B7879}" type="slidenum">
              <a:rPr lang="en-GB" smtClean="0"/>
              <a:t>3</a:t>
            </a:fld>
            <a:endParaRPr lang="en-GB" dirty="0"/>
          </a:p>
        </p:txBody>
      </p:sp>
    </p:spTree>
    <p:extLst>
      <p:ext uri="{BB962C8B-B14F-4D97-AF65-F5344CB8AC3E}">
        <p14:creationId xmlns:p14="http://schemas.microsoft.com/office/powerpoint/2010/main" val="317931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Saw the images on TV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Tried calling my mentor Chief Downey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 myself at the top of the Capitol Building after the two planes had struck the World Trade Center
Continued with the previously scheduled press conference in the Capitol press gallery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fiery blasts rocks the World Trade Center after being hit by two planes September 11, 2001, in New York City. | Spencer Platt/Getty Images</a:t>
            </a:r>
          </a:p>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4</a:t>
            </a:fld>
            <a:endParaRPr lang="en-GB" dirty="0"/>
          </a:p>
        </p:txBody>
      </p:sp>
    </p:spTree>
    <p:extLst>
      <p:ext uri="{BB962C8B-B14F-4D97-AF65-F5344CB8AC3E}">
        <p14:creationId xmlns:p14="http://schemas.microsoft.com/office/powerpoint/2010/main" val="111693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CNN: truck bomb at the Pentagon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Realized America was under attack – and we weren’t safe
Evacuated the building and owed my life to the brave souls aboard Flight 93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(Douglas Graham/CQ Roll Call File Photo)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3BF5AC0-C4B3-464D-8E9B-9D86370B7879}" type="slidenum">
              <a:rPr lang="en-GB" smtClean="0"/>
              <a:t>5</a:t>
            </a:fld>
            <a:endParaRPr lang="en-GB" dirty="0"/>
          </a:p>
        </p:txBody>
      </p:sp>
    </p:spTree>
    <p:extLst>
      <p:ext uri="{BB962C8B-B14F-4D97-AF65-F5344CB8AC3E}">
        <p14:creationId xmlns:p14="http://schemas.microsoft.com/office/powerpoint/2010/main" val="4170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Took first train to NYC on September 14
Went to Ground Zero and met FEMA Administrator Joe </a:t>
            </a:r>
            <a:r>
              <a:rPr lang="en-US" dirty="0" err="1"/>
              <a:t>Allbaugh</a:t>
            </a:r>
            <a:r>
              <a:rPr lang="en-US" dirty="0"/>
              <a:t>
Sent to Javits Center where the President would meet with first responder families</a:t>
            </a:r>
          </a:p>
        </p:txBody>
      </p:sp>
      <p:sp>
        <p:nvSpPr>
          <p:cNvPr id="4" name="Slide Number Placeholder 3"/>
          <p:cNvSpPr>
            <a:spLocks noGrp="1"/>
          </p:cNvSpPr>
          <p:nvPr>
            <p:ph type="sldNum" sz="quarter" idx="5"/>
          </p:nvPr>
        </p:nvSpPr>
        <p:spPr/>
        <p:txBody>
          <a:bodyPr/>
          <a:lstStyle/>
          <a:p>
            <a:fld id="{53BF5AC0-C4B3-464D-8E9B-9D86370B7879}" type="slidenum">
              <a:rPr lang="en-GB" smtClean="0"/>
              <a:t>6</a:t>
            </a:fld>
            <a:endParaRPr lang="en-GB" dirty="0"/>
          </a:p>
        </p:txBody>
      </p:sp>
    </p:spTree>
    <p:extLst>
      <p:ext uri="{BB962C8B-B14F-4D97-AF65-F5344CB8AC3E}">
        <p14:creationId xmlns:p14="http://schemas.microsoft.com/office/powerpoint/2010/main" val="146861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Helped Arlene Howard and witnessed her handing her son’s badge to President Bush</a:t>
            </a:r>
          </a:p>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7</a:t>
            </a:fld>
            <a:endParaRPr lang="en-GB" dirty="0"/>
          </a:p>
        </p:txBody>
      </p:sp>
    </p:spTree>
    <p:extLst>
      <p:ext uri="{BB962C8B-B14F-4D97-AF65-F5344CB8AC3E}">
        <p14:creationId xmlns:p14="http://schemas.microsoft.com/office/powerpoint/2010/main" val="420231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20 joint session of Congress</a:t>
            </a:r>
          </a:p>
          <a:p>
            <a:r>
              <a:rPr lang="en-US" b="0" dirty="0">
                <a:solidFill>
                  <a:srgbClr val="5A5A5A"/>
                </a:solidFill>
                <a:effectLst/>
              </a:rPr>
              <a:t>(Win McNamee/Reuters)</a:t>
            </a:r>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t>8</a:t>
            </a:fld>
            <a:endParaRPr lang="en-GB" dirty="0"/>
          </a:p>
        </p:txBody>
      </p:sp>
    </p:spTree>
    <p:extLst>
      <p:ext uri="{BB962C8B-B14F-4D97-AF65-F5344CB8AC3E}">
        <p14:creationId xmlns:p14="http://schemas.microsoft.com/office/powerpoint/2010/main" val="237242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courtesy of Downey family.)</a:t>
            </a:r>
          </a:p>
        </p:txBody>
      </p:sp>
      <p:sp>
        <p:nvSpPr>
          <p:cNvPr id="4" name="Slide Number Placeholder 3"/>
          <p:cNvSpPr>
            <a:spLocks noGrp="1"/>
          </p:cNvSpPr>
          <p:nvPr>
            <p:ph type="sldNum" sz="quarter" idx="5"/>
          </p:nvPr>
        </p:nvSpPr>
        <p:spPr/>
        <p:txBody>
          <a:bodyPr/>
          <a:lstStyle/>
          <a:p>
            <a:fld id="{53BF5AC0-C4B3-464D-8E9B-9D86370B7879}" type="slidenum">
              <a:rPr lang="en-GB" smtClean="0"/>
              <a:t>9</a:t>
            </a:fld>
            <a:endParaRPr lang="en-GB" dirty="0"/>
          </a:p>
        </p:txBody>
      </p:sp>
    </p:spTree>
    <p:extLst>
      <p:ext uri="{BB962C8B-B14F-4D97-AF65-F5344CB8AC3E}">
        <p14:creationId xmlns:p14="http://schemas.microsoft.com/office/powerpoint/2010/main" val="22947757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37.xml"/><Relationship Id="rId7" Type="http://schemas.openxmlformats.org/officeDocument/2006/relationships/customXml" Target="../../customXml/item11.xml"/><Relationship Id="rId2" Type="http://schemas.openxmlformats.org/officeDocument/2006/relationships/customXml" Target="../../customXml/item2.xml"/><Relationship Id="rId1" Type="http://schemas.openxmlformats.org/officeDocument/2006/relationships/customXml" Target="../../customXml/item49.xml"/><Relationship Id="rId6" Type="http://schemas.openxmlformats.org/officeDocument/2006/relationships/customXml" Target="../../customXml/item20.xml"/><Relationship Id="rId11" Type="http://schemas.openxmlformats.org/officeDocument/2006/relationships/image" Target="../media/image5.png"/><Relationship Id="rId5" Type="http://schemas.openxmlformats.org/officeDocument/2006/relationships/customXml" Target="../../customXml/item7.xml"/><Relationship Id="rId10" Type="http://schemas.openxmlformats.org/officeDocument/2006/relationships/image" Target="../media/image4.png"/><Relationship Id="rId4" Type="http://schemas.openxmlformats.org/officeDocument/2006/relationships/customXml" Target="../../customXml/item57.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customXml/item27.xml"/><Relationship Id="rId7" Type="http://schemas.openxmlformats.org/officeDocument/2006/relationships/image" Target="../media/image3.png"/><Relationship Id="rId2" Type="http://schemas.openxmlformats.org/officeDocument/2006/relationships/customXml" Target="../../customXml/item1.xml"/><Relationship Id="rId1" Type="http://schemas.openxmlformats.org/officeDocument/2006/relationships/customXml" Target="../../customXml/item15.xml"/><Relationship Id="rId6" Type="http://schemas.openxmlformats.org/officeDocument/2006/relationships/slideMaster" Target="../slideMasters/slideMaster1.xml"/><Relationship Id="rId5" Type="http://schemas.openxmlformats.org/officeDocument/2006/relationships/customXml" Target="../../customXml/item54.xml"/><Relationship Id="rId4" Type="http://schemas.openxmlformats.org/officeDocument/2006/relationships/customXml" Target="../../customXml/item28.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39.xml"/><Relationship Id="rId2" Type="http://schemas.openxmlformats.org/officeDocument/2006/relationships/customXml" Target="../../customXml/item12.xml"/><Relationship Id="rId1" Type="http://schemas.openxmlformats.org/officeDocument/2006/relationships/customXml" Target="../../customXml/item16.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3.xml"/><Relationship Id="rId1" Type="http://schemas.openxmlformats.org/officeDocument/2006/relationships/customXml" Target="../../customXml/item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9.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51.xml"/><Relationship Id="rId2" Type="http://schemas.openxmlformats.org/officeDocument/2006/relationships/customXml" Target="../../customXml/item19.xml"/><Relationship Id="rId1" Type="http://schemas.openxmlformats.org/officeDocument/2006/relationships/customXml" Target="../../customXml/item34.xml"/><Relationship Id="rId5" Type="http://schemas.openxmlformats.org/officeDocument/2006/relationships/slideMaster" Target="../slideMasters/slideMaster1.xml"/><Relationship Id="rId4" Type="http://schemas.openxmlformats.org/officeDocument/2006/relationships/customXml" Target="../../customXml/item43.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42.xml"/><Relationship Id="rId2" Type="http://schemas.openxmlformats.org/officeDocument/2006/relationships/customXml" Target="../../customXml/item10.xml"/><Relationship Id="rId1" Type="http://schemas.openxmlformats.org/officeDocument/2006/relationships/customXml" Target="../../customXml/item56.xml"/><Relationship Id="rId6" Type="http://schemas.openxmlformats.org/officeDocument/2006/relationships/slideMaster" Target="../slideMasters/slideMaster1.xml"/><Relationship Id="rId5" Type="http://schemas.openxmlformats.org/officeDocument/2006/relationships/customXml" Target="../../customXml/item47.xml"/><Relationship Id="rId4" Type="http://schemas.openxmlformats.org/officeDocument/2006/relationships/customXml" Target="../../customXml/item53.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13.xml"/><Relationship Id="rId7" Type="http://schemas.openxmlformats.org/officeDocument/2006/relationships/slideMaster" Target="../slideMasters/slideMaster1.xml"/><Relationship Id="rId2" Type="http://schemas.openxmlformats.org/officeDocument/2006/relationships/customXml" Target="../../customXml/item26.xml"/><Relationship Id="rId1" Type="http://schemas.openxmlformats.org/officeDocument/2006/relationships/customXml" Target="../../customXml/item4.xml"/><Relationship Id="rId6" Type="http://schemas.openxmlformats.org/officeDocument/2006/relationships/customXml" Target="../../customXml/item25.xml"/><Relationship Id="rId5" Type="http://schemas.openxmlformats.org/officeDocument/2006/relationships/customXml" Target="../../customXml/item22.xml"/><Relationship Id="rId4" Type="http://schemas.openxmlformats.org/officeDocument/2006/relationships/customXml" Target="../../customXml/item32.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35.xml"/><Relationship Id="rId2" Type="http://schemas.openxmlformats.org/officeDocument/2006/relationships/customXml" Target="../../customXml/item30.xml"/><Relationship Id="rId1" Type="http://schemas.openxmlformats.org/officeDocument/2006/relationships/customXml" Target="../../customXml/item5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48.xml"/><Relationship Id="rId2" Type="http://schemas.openxmlformats.org/officeDocument/2006/relationships/customXml" Target="../../customXml/item33.xml"/><Relationship Id="rId1" Type="http://schemas.openxmlformats.org/officeDocument/2006/relationships/customXml" Target="../../customXml/item45.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US"/>
              <a:t>Main Title</a:t>
            </a:r>
            <a:endParaRPr lang="en-US"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all">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endParaRPr lang="en-US"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effectLst/>
                <a:latin typeface="Arial" panose="020B0604020202020204" pitchFamily="34" charset="0"/>
              </a:rPr>
              <a:t>Client name (optional)</a:t>
            </a:r>
            <a:br>
              <a:rPr lang="en-US">
                <a:effectLst/>
                <a:latin typeface="Arial" panose="020B0604020202020204" pitchFamily="34" charset="0"/>
              </a:rPr>
            </a:br>
            <a:r>
              <a:rPr lang="en-US">
                <a:effectLst/>
                <a:latin typeface="Arial" panose="020B0604020202020204" pitchFamily="34" charset="0"/>
              </a:rPr>
              <a:t>Month 00, 20XX</a:t>
            </a:r>
            <a:br>
              <a:rPr lang="en-US">
                <a:effectLst/>
                <a:latin typeface="Arial" panose="020B0604020202020204" pitchFamily="34" charset="0"/>
              </a:rPr>
            </a:br>
            <a:r>
              <a:rPr lang="en-US">
                <a:effectLst/>
                <a:latin typeface="Arial" panose="020B0604020202020204" pitchFamily="34" charset="0"/>
              </a:rPr>
              <a:t>Presenter1, Job Title, location  |  Presenter2, Job Title, location</a:t>
            </a:r>
            <a:br>
              <a:rPr lang="en-US">
                <a:effectLst/>
                <a:latin typeface="Arial" panose="020B0604020202020204" pitchFamily="34" charset="0"/>
              </a:rPr>
            </a:br>
            <a:br>
              <a:rPr lang="en-US">
                <a:effectLst/>
                <a:latin typeface="Arial" panose="020B0604020202020204" pitchFamily="34" charset="0"/>
              </a:rPr>
            </a:br>
            <a:r>
              <a:rPr lang="en-US">
                <a:effectLst/>
                <a:latin typeface="Arial" panose="020B0604020202020204" pitchFamily="34" charset="0"/>
              </a:rPr>
              <a:t>Tagline (optional)</a:t>
            </a:r>
            <a:endParaRPr lang="en-US"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65" cy="153888"/>
          </a:xfrm>
          <a:prstGeom prst="rect">
            <a:avLst/>
          </a:prstGeom>
        </p:spPr>
        <p:txBody>
          <a:bodyPr wrap="none" lIns="0" tIns="0" rIns="0" bIns="0">
            <a:spAutoFit/>
          </a:bodyPr>
          <a:lstStyle/>
          <a:p>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US" sz="1600" dirty="0">
              <a:solidFill>
                <a:schemeClr val="lt1"/>
              </a:solidFill>
            </a:endParaRPr>
          </a:p>
        </p:txBody>
      </p:sp>
      <p:pic>
        <p:nvPicPr>
          <p:cNvPr id="11" name="CoverMainLogo_COLOUR" descr="The Marsh McLennan company logo." hidden="1">
            <a:extLst>
              <a:ext uri="{FF2B5EF4-FFF2-40B4-BE49-F238E27FC236}">
                <a16:creationId xmlns:a16="http://schemas.microsoft.com/office/drawing/2014/main" id="{BEB258C8-C62C-D681-0A1B-342C827631A5}"/>
              </a:ext>
            </a:extLst>
          </p:cNvPr>
          <p:cNvPicPr>
            <a:picLocks noChangeAspect="1"/>
          </p:cNvPicPr>
          <p:nvPr userDrawn="1"/>
        </p:nvPicPr>
        <p:blipFill>
          <a:blip r:embed="rId10"/>
          <a:stretch>
            <a:fillRect/>
          </a:stretch>
        </p:blipFill>
        <p:spPr bwMode="invGray">
          <a:xfrm>
            <a:off x="486029" y="345567"/>
            <a:ext cx="3361951" cy="277369"/>
          </a:xfrm>
          <a:prstGeom prst="rect">
            <a:avLst/>
          </a:prstGeom>
        </p:spPr>
      </p:pic>
      <p:pic>
        <p:nvPicPr>
          <p:cNvPr id="15" name="CoverStrip_COLOUR" descr="A logo showing all the companies in the Marsh McLennan group." hidden="1">
            <a:extLst>
              <a:ext uri="{FF2B5EF4-FFF2-40B4-BE49-F238E27FC236}">
                <a16:creationId xmlns:a16="http://schemas.microsoft.com/office/drawing/2014/main" id="{EE171E80-3F1D-6ECC-1E49-A373D206177A}"/>
              </a:ext>
            </a:extLst>
          </p:cNvPr>
          <p:cNvPicPr>
            <a:picLocks noChangeAspect="1"/>
          </p:cNvPicPr>
          <p:nvPr userDrawn="1"/>
        </p:nvPicPr>
        <p:blipFill>
          <a:blip r:embed="rId11"/>
          <a:stretch>
            <a:fillRect/>
          </a:stretch>
        </p:blipFill>
        <p:spPr bwMode="invGray">
          <a:xfrm>
            <a:off x="7797800" y="471551"/>
            <a:ext cx="3913640" cy="170688"/>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7"/>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2"/>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lt1"/>
                </a:solidFill>
              </a:defRPr>
            </a:lvl1pPr>
          </a:lstStyle>
          <a:p>
            <a:pPr lvl="0"/>
            <a:r>
              <a:rPr lang="en-US" dirty="0"/>
              <a:t>Click to add </a:t>
            </a:r>
            <a:r>
              <a:rPr lang="en-US"/>
              <a:t>optional disclaimer</a:t>
            </a:r>
            <a:endParaRPr lang="en-US"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3"/>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Copyright © 2025 Daniel Kaniewski.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US" sz="800">
                <a:solidFill>
                  <a:schemeClr val="lt1"/>
                </a:solidFill>
              </a:rPr>
              <a:t>{FileRef}</a:t>
            </a:r>
            <a:endParaRPr lang="en-US"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5"/>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lt1"/>
              </a:solidFill>
              <a:effectLst/>
              <a:latin typeface="+mn-lt"/>
              <a:ea typeface="+mn-ea"/>
              <a:cs typeface="+mn-cs"/>
            </a:endParaRPr>
          </a:p>
        </p:txBody>
      </p:sp>
      <p:pic>
        <p:nvPicPr>
          <p:cNvPr id="9" name="MainBackLogo_COLOUR" descr="The Marsh McLennan company logo." hidden="1">
            <a:extLst>
              <a:ext uri="{FF2B5EF4-FFF2-40B4-BE49-F238E27FC236}">
                <a16:creationId xmlns:a16="http://schemas.microsoft.com/office/drawing/2014/main" id="{EE8F8130-DEEB-5B24-D015-16C84DC9C2D9}"/>
              </a:ext>
            </a:extLst>
          </p:cNvPr>
          <p:cNvPicPr>
            <a:picLocks noChangeAspect="1"/>
          </p:cNvPicPr>
          <p:nvPr userDrawn="1"/>
        </p:nvPicPr>
        <p:blipFill>
          <a:blip r:embed="rId8"/>
          <a:stretch>
            <a:fillRect/>
          </a:stretch>
        </p:blipFill>
        <p:spPr bwMode="invGray">
          <a:xfrm>
            <a:off x="486029" y="345567"/>
            <a:ext cx="3361951" cy="277369"/>
          </a:xfrm>
          <a:prstGeom prst="rect">
            <a:avLst/>
          </a:prstGeom>
        </p:spPr>
      </p:pic>
      <p:pic>
        <p:nvPicPr>
          <p:cNvPr id="14" name="CoverStrip_COLOUR" descr="A logo showing all the companies in the Marsh McLennan group." hidden="1">
            <a:extLst>
              <a:ext uri="{FF2B5EF4-FFF2-40B4-BE49-F238E27FC236}">
                <a16:creationId xmlns:a16="http://schemas.microsoft.com/office/drawing/2014/main" id="{04113E18-E4E7-0FEF-A826-FB02E453BC24}"/>
              </a:ext>
            </a:extLst>
          </p:cNvPr>
          <p:cNvPicPr>
            <a:picLocks noChangeAspect="1"/>
          </p:cNvPicPr>
          <p:nvPr userDrawn="1"/>
        </p:nvPicPr>
        <p:blipFill>
          <a:blip r:embed="rId9"/>
          <a:stretch>
            <a:fillRect/>
          </a:stretch>
        </p:blipFill>
        <p:spPr bwMode="invGray">
          <a:xfrm>
            <a:off x="464820" y="6228080"/>
            <a:ext cx="3913640" cy="170688"/>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ent w Blurb">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03C2073-7755-4BA2-BF0B-116CE2904BE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C03C2073-7755-4BA2-BF0B-116CE2904B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E8AF7E-7812-4B1E-A8B8-E9FC66C900F4}"/>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0" i="0" baseline="0" dirty="0" err="1">
              <a:latin typeface="Segoe UI" panose="020B0502040204020203" pitchFamily="34" charset="0"/>
              <a:ea typeface="+mj-ea"/>
              <a:cs typeface="+mj-cs"/>
              <a:sym typeface="Segoe UI" panose="020B0502040204020203" pitchFamily="34" charset="0"/>
            </a:endParaRPr>
          </a:p>
        </p:txBody>
      </p:sp>
      <p:sp>
        <p:nvSpPr>
          <p:cNvPr id="6" name="Content Placeholder 5">
            <a:extLst>
              <a:ext uri="{FF2B5EF4-FFF2-40B4-BE49-F238E27FC236}">
                <a16:creationId xmlns:a16="http://schemas.microsoft.com/office/drawing/2014/main" id="{BD28F575-0672-4954-B9E8-1941F6CA8706}"/>
              </a:ext>
            </a:extLst>
          </p:cNvPr>
          <p:cNvSpPr>
            <a:spLocks noGrp="1"/>
          </p:cNvSpPr>
          <p:nvPr>
            <p:ph sz="quarter" idx="13" hasCustomPrompt="1"/>
          </p:nvPr>
        </p:nvSpPr>
        <p:spPr>
          <a:xfrm>
            <a:off x="472440" y="1463040"/>
            <a:ext cx="6949440" cy="4480560"/>
          </a:xfrm>
        </p:spPr>
        <p:txBody>
          <a:bodyPr lIns="91440" tIns="91440" rIns="274320"/>
          <a:lstStyle>
            <a:lvl1pPr>
              <a:defRPr/>
            </a:lvl1pPr>
          </a:lstStyle>
          <a:p>
            <a:pPr lvl="0"/>
            <a:r>
              <a:rPr lang="en-US" dirty="0"/>
              <a:t>Graphic/diagram/photo/table</a:t>
            </a:r>
          </a:p>
        </p:txBody>
      </p:sp>
      <p:sp>
        <p:nvSpPr>
          <p:cNvPr id="11" name="Content Placeholder 10">
            <a:extLst>
              <a:ext uri="{FF2B5EF4-FFF2-40B4-BE49-F238E27FC236}">
                <a16:creationId xmlns:a16="http://schemas.microsoft.com/office/drawing/2014/main" id="{6964BB7E-6508-4116-8F7D-E18A74548518}"/>
              </a:ext>
            </a:extLst>
          </p:cNvPr>
          <p:cNvSpPr>
            <a:spLocks noGrp="1"/>
          </p:cNvSpPr>
          <p:nvPr>
            <p:ph sz="quarter" idx="14"/>
          </p:nvPr>
        </p:nvSpPr>
        <p:spPr>
          <a:xfrm>
            <a:off x="7668768" y="1463040"/>
            <a:ext cx="4050792" cy="4114800"/>
          </a:xfrm>
        </p:spPr>
        <p:txBody>
          <a:bodyPr anchor="ctr"/>
          <a:lstStyle>
            <a:lvl1pPr marL="0" indent="0">
              <a:buNone/>
              <a:defRPr sz="3600"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a:extLst>
              <a:ext uri="{FF2B5EF4-FFF2-40B4-BE49-F238E27FC236}">
                <a16:creationId xmlns:a16="http://schemas.microsoft.com/office/drawing/2014/main" id="{53F06966-C4E3-4A29-8DF4-34771B5AE1F6}"/>
              </a:ext>
            </a:extLst>
          </p:cNvPr>
          <p:cNvSpPr>
            <a:spLocks noGrp="1"/>
          </p:cNvSpPr>
          <p:nvPr>
            <p:ph type="body" sz="quarter" idx="15" hasCustomPrompt="1"/>
          </p:nvPr>
        </p:nvSpPr>
        <p:spPr>
          <a:xfrm>
            <a:off x="7668768" y="5577840"/>
            <a:ext cx="4050792" cy="365760"/>
          </a:xfrm>
        </p:spPr>
        <p:txBody>
          <a:bodyPr anchor="ctr"/>
          <a:lstStyle>
            <a:lvl1pPr marL="0" indent="0">
              <a:buNone/>
              <a:tabLst/>
              <a:defRPr sz="1200">
                <a:solidFill>
                  <a:schemeClr val="tx1">
                    <a:lumMod val="75000"/>
                    <a:lumOff val="25000"/>
                  </a:schemeClr>
                </a:solidFill>
              </a:defRPr>
            </a:lvl1pPr>
            <a:lvl2pPr marL="0" indent="0">
              <a:buNone/>
              <a:tabLst/>
              <a:defRPr sz="1800">
                <a:solidFill>
                  <a:schemeClr val="tx1">
                    <a:lumMod val="75000"/>
                    <a:lumOff val="25000"/>
                  </a:schemeClr>
                </a:solidFill>
              </a:defRPr>
            </a:lvl2pPr>
            <a:lvl3pPr marL="0" indent="0">
              <a:buNone/>
              <a:tabLst/>
              <a:defRPr sz="1800">
                <a:solidFill>
                  <a:schemeClr val="tx1">
                    <a:lumMod val="75000"/>
                    <a:lumOff val="25000"/>
                  </a:schemeClr>
                </a:solidFill>
              </a:defRPr>
            </a:lvl3pPr>
            <a:lvl4pPr marL="0" indent="0">
              <a:buNone/>
              <a:tabLst/>
              <a:defRPr sz="1800">
                <a:solidFill>
                  <a:schemeClr val="tx1">
                    <a:lumMod val="75000"/>
                    <a:lumOff val="25000"/>
                  </a:schemeClr>
                </a:solidFill>
              </a:defRPr>
            </a:lvl4pPr>
            <a:lvl5pPr marL="0" indent="0">
              <a:buNone/>
              <a:tabLst/>
              <a:defRPr sz="1800">
                <a:solidFill>
                  <a:schemeClr val="tx1">
                    <a:lumMod val="75000"/>
                    <a:lumOff val="25000"/>
                  </a:schemeClr>
                </a:solidFill>
              </a:defRPr>
            </a:lvl5pPr>
          </a:lstStyle>
          <a:p>
            <a:pPr lvl="0"/>
            <a:r>
              <a:rPr lang="en-US" dirty="0"/>
              <a:t>Reference if applicable</a:t>
            </a:r>
          </a:p>
        </p:txBody>
      </p:sp>
      <p:sp>
        <p:nvSpPr>
          <p:cNvPr id="2" name="Date Placeholder 1"/>
          <p:cNvSpPr>
            <a:spLocks noGrp="1"/>
          </p:cNvSpPr>
          <p:nvPr>
            <p:ph type="dt" sz="half" idx="16"/>
          </p:nvPr>
        </p:nvSpPr>
        <p:spPr/>
        <p:txBody>
          <a:bodyPr/>
          <a:lstStyle/>
          <a:p>
            <a:fld id="{C3B7B34E-57A5-4DB8-B194-89A3DB94A095}" type="datetime1">
              <a:rPr lang="en-US" smtClean="0"/>
              <a:t>1/10/25</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p>
            <a:fld id="{25A86EFE-15C5-47F2-A494-F2D9522B10CE}" type="slidenum">
              <a:rPr lang="en-US" smtClean="0"/>
              <a:pPr/>
              <a:t>‹#›</a:t>
            </a:fld>
            <a:endParaRPr lang="en-US" dirty="0"/>
          </a:p>
        </p:txBody>
      </p:sp>
      <p:sp>
        <p:nvSpPr>
          <p:cNvPr id="5" name="Title 4"/>
          <p:cNvSpPr>
            <a:spLocks noGrp="1"/>
          </p:cNvSpPr>
          <p:nvPr>
            <p:ph type="title"/>
          </p:nvPr>
        </p:nvSpPr>
        <p:spPr>
          <a:xfrm>
            <a:off x="472440" y="394434"/>
            <a:ext cx="11247120" cy="1097280"/>
          </a:xfrm>
        </p:spPr>
        <p:txBody>
          <a:bodyPr tIns="0"/>
          <a:lstStyle/>
          <a:p>
            <a:r>
              <a:rPr lang="en-US" dirty="0"/>
              <a:t>Click to edit Master title style</a:t>
            </a:r>
          </a:p>
        </p:txBody>
      </p:sp>
    </p:spTree>
    <p:extLst>
      <p:ext uri="{BB962C8B-B14F-4D97-AF65-F5344CB8AC3E}">
        <p14:creationId xmlns:p14="http://schemas.microsoft.com/office/powerpoint/2010/main" val="284930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text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7B1BE0-F993-B92A-16E2-DB5FAD2C0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
          <a:stretch/>
        </p:blipFill>
        <p:spPr>
          <a:xfrm>
            <a:off x="-76200" y="-16934"/>
            <a:ext cx="12344400" cy="1548001"/>
          </a:xfrm>
          <a:prstGeom prst="rect">
            <a:avLst/>
          </a:prstGeom>
        </p:spPr>
      </p:pic>
      <p:sp>
        <p:nvSpPr>
          <p:cNvPr id="2" name="Title 1">
            <a:extLst>
              <a:ext uri="{FF2B5EF4-FFF2-40B4-BE49-F238E27FC236}">
                <a16:creationId xmlns:a16="http://schemas.microsoft.com/office/drawing/2014/main" id="{91B35DDF-C30C-A237-554F-22895E2360A0}"/>
              </a:ext>
            </a:extLst>
          </p:cNvPr>
          <p:cNvSpPr>
            <a:spLocks noGrp="1"/>
          </p:cNvSpPr>
          <p:nvPr>
            <p:ph type="title" hasCustomPrompt="1"/>
          </p:nvPr>
        </p:nvSpPr>
        <p:spPr>
          <a:xfrm>
            <a:off x="471638" y="434543"/>
            <a:ext cx="9653998" cy="630114"/>
          </a:xfrm>
        </p:spPr>
        <p:txBody>
          <a:bodyPr>
            <a:normAutofit/>
          </a:bodyPr>
          <a:lstStyle>
            <a:lvl1pPr>
              <a:defRPr sz="40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D308E120-390F-C2FA-DB68-5F298CF8572B}"/>
              </a:ext>
            </a:extLst>
          </p:cNvPr>
          <p:cNvSpPr>
            <a:spLocks noGrp="1"/>
          </p:cNvSpPr>
          <p:nvPr>
            <p:ph type="dt" sz="half" idx="10"/>
          </p:nvPr>
        </p:nvSpPr>
        <p:spPr/>
        <p:txBody>
          <a:bodyPr/>
          <a:lstStyle/>
          <a:p>
            <a:fld id="{C151E144-748B-944E-88AE-89A3E0814A29}" type="datetime4">
              <a:rPr lang="en-US" smtClean="0"/>
              <a:t>January 10, 2025</a:t>
            </a:fld>
            <a:endParaRPr lang="en-US" dirty="0"/>
          </a:p>
        </p:txBody>
      </p:sp>
      <p:sp>
        <p:nvSpPr>
          <p:cNvPr id="5" name="Footer Placeholder 4">
            <a:extLst>
              <a:ext uri="{FF2B5EF4-FFF2-40B4-BE49-F238E27FC236}">
                <a16:creationId xmlns:a16="http://schemas.microsoft.com/office/drawing/2014/main" id="{458BEC1A-0E00-A4B8-0603-CB086AF892EA}"/>
              </a:ext>
            </a:extLst>
          </p:cNvPr>
          <p:cNvSpPr>
            <a:spLocks noGrp="1"/>
          </p:cNvSpPr>
          <p:nvPr>
            <p:ph type="ftr" sz="quarter" idx="11"/>
          </p:nvPr>
        </p:nvSpPr>
        <p:spPr/>
        <p:txBody>
          <a:bodyPr/>
          <a:lstStyle/>
          <a:p>
            <a:r>
              <a:rPr lang="en-US"/>
              <a:t>National Institute of Building Sciences</a:t>
            </a:r>
          </a:p>
        </p:txBody>
      </p:sp>
      <p:sp>
        <p:nvSpPr>
          <p:cNvPr id="6" name="Slide Number Placeholder 5">
            <a:extLst>
              <a:ext uri="{FF2B5EF4-FFF2-40B4-BE49-F238E27FC236}">
                <a16:creationId xmlns:a16="http://schemas.microsoft.com/office/drawing/2014/main" id="{66123987-57B6-C0EC-22D6-12938751897F}"/>
              </a:ext>
            </a:extLst>
          </p:cNvPr>
          <p:cNvSpPr>
            <a:spLocks noGrp="1"/>
          </p:cNvSpPr>
          <p:nvPr>
            <p:ph type="sldNum" sz="quarter" idx="12"/>
          </p:nvPr>
        </p:nvSpPr>
        <p:spPr>
          <a:xfrm>
            <a:off x="9216064" y="6356350"/>
            <a:ext cx="2743200" cy="365125"/>
          </a:xfrm>
        </p:spPr>
        <p:txBody>
          <a:bodyPr/>
          <a:lstStyle/>
          <a:p>
            <a:fld id="{1C96B417-6422-D941-B107-A50F27F79056}" type="slidenum">
              <a:rPr lang="en-US" smtClean="0"/>
              <a:t>‹#›</a:t>
            </a:fld>
            <a:endParaRPr lang="en-US"/>
          </a:p>
        </p:txBody>
      </p:sp>
      <p:pic>
        <p:nvPicPr>
          <p:cNvPr id="11" name="Picture 10">
            <a:extLst>
              <a:ext uri="{FF2B5EF4-FFF2-40B4-BE49-F238E27FC236}">
                <a16:creationId xmlns:a16="http://schemas.microsoft.com/office/drawing/2014/main" id="{293D3D55-59DF-A0DD-FBEA-C9EAAE5F2A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063014" y="-69321"/>
            <a:ext cx="2133598" cy="1596801"/>
          </a:xfrm>
          <a:prstGeom prst="rect">
            <a:avLst/>
          </a:prstGeom>
        </p:spPr>
      </p:pic>
      <p:sp>
        <p:nvSpPr>
          <p:cNvPr id="13" name="Text Placeholder 12">
            <a:extLst>
              <a:ext uri="{FF2B5EF4-FFF2-40B4-BE49-F238E27FC236}">
                <a16:creationId xmlns:a16="http://schemas.microsoft.com/office/drawing/2014/main" id="{C476A7DD-C8EF-F589-8048-C6ADBF9B0D87}"/>
              </a:ext>
            </a:extLst>
          </p:cNvPr>
          <p:cNvSpPr>
            <a:spLocks noGrp="1"/>
          </p:cNvSpPr>
          <p:nvPr>
            <p:ph type="body" sz="quarter" idx="13"/>
          </p:nvPr>
        </p:nvSpPr>
        <p:spPr>
          <a:xfrm>
            <a:off x="471638" y="1914525"/>
            <a:ext cx="11192822" cy="4017963"/>
          </a:xfrm>
        </p:spPr>
        <p:txBody>
          <a:bodyPr numCol="2" spcCol="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191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75488" y="804672"/>
            <a:ext cx="11233912"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subtitle</a:t>
            </a:r>
          </a:p>
        </p:txBody>
      </p:sp>
    </p:spTree>
    <p:extLst>
      <p:ext uri="{BB962C8B-B14F-4D97-AF65-F5344CB8AC3E}">
        <p14:creationId xmlns:p14="http://schemas.microsoft.com/office/powerpoint/2010/main" val="135194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idx="1" hasCustomPrompt="1"/>
            <p:custDataLst>
              <p:custData r:id="rId2"/>
            </p:custDataLst>
          </p:nvPr>
        </p:nvSpPr>
        <p:spPr/>
        <p:txBody>
          <a:bodyPr/>
          <a:lstStyle/>
          <a:p>
            <a:pPr lvl="0"/>
            <a:r>
              <a:rPr lang="en-US" dirty="0"/>
              <a:t>Click to </a:t>
            </a:r>
            <a:r>
              <a:rPr lang="en-US"/>
              <a:t>add text</a:t>
            </a:r>
            <a:endParaRPr lang="en-US" dirty="0"/>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dirty="0"/>
              <a:t>Click to </a:t>
            </a:r>
            <a:r>
              <a:rPr lang="en-US"/>
              <a:t>add text</a:t>
            </a:r>
            <a:endParaRPr lang="en-US"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dirty="0"/>
              <a:t>Click to </a:t>
            </a:r>
            <a:r>
              <a:rPr lang="en-US"/>
              <a:t>add text</a:t>
            </a:r>
            <a:endParaRPr lang="en-US" dirty="0"/>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US" dirty="0"/>
              <a:t>Click to </a:t>
            </a:r>
            <a:r>
              <a:rPr lang="en-US"/>
              <a:t>add text</a:t>
            </a:r>
            <a:endParaRPr lang="en-US"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US" dirty="0"/>
              <a:t>Click to </a:t>
            </a:r>
            <a:r>
              <a:rPr lang="en-US"/>
              <a:t>add text</a:t>
            </a:r>
            <a:endParaRPr lang="en-US"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US" dirty="0"/>
              <a:t>Click to </a:t>
            </a:r>
            <a:r>
              <a:rPr lang="en-US"/>
              <a:t>add text</a:t>
            </a:r>
            <a:endParaRPr lang="en-US" dirty="0"/>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US" dirty="0"/>
              <a:t>Click to </a:t>
            </a:r>
            <a:r>
              <a:rPr lang="en-US"/>
              <a:t>add text</a:t>
            </a:r>
            <a:endParaRPr lang="en-US"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US" dirty="0"/>
              <a:t>Click to </a:t>
            </a:r>
            <a:r>
              <a:rPr lang="en-US"/>
              <a:t>add text</a:t>
            </a:r>
            <a:endParaRPr lang="en-US"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US" dirty="0"/>
              <a:t>Click to </a:t>
            </a:r>
            <a:r>
              <a:rPr lang="en-US"/>
              <a:t>add text</a:t>
            </a:r>
            <a:endParaRPr lang="en-US"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US" dirty="0"/>
              <a:t>Click to </a:t>
            </a:r>
            <a:r>
              <a:rPr lang="en-US"/>
              <a:t>add text</a:t>
            </a:r>
            <a:endParaRPr lang="en-US" dirty="0"/>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US"/>
              <a:t>Click to add subtitle</a:t>
            </a:r>
            <a:endParaRPr lang="en-US"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US"/>
              <a:t>Click to add topic</a:t>
            </a:r>
            <a:endParaRPr lang="en-US"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US"/>
              <a:t>Agenda</a:t>
            </a:r>
            <a:endParaRPr lang="en-US"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US" dirty="0"/>
              <a:t>Click to </a:t>
            </a:r>
            <a:r>
              <a:rPr lang="en-US"/>
              <a:t>add title</a:t>
            </a:r>
            <a:endParaRPr lang="en-US"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endParaRPr lang="en-US"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14.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52.xml"/><Relationship Id="rId2" Type="http://schemas.openxmlformats.org/officeDocument/2006/relationships/slideLayout" Target="../slideLayouts/slideLayout2.xml"/><Relationship Id="rId16" Type="http://schemas.openxmlformats.org/officeDocument/2006/relationships/customXml" Target="../../customXml/item44.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41.xml"/><Relationship Id="rId10" Type="http://schemas.openxmlformats.org/officeDocument/2006/relationships/slideLayout" Target="../slideLayouts/slideLayout10.xml"/><Relationship Id="rId19" Type="http://schemas.openxmlformats.org/officeDocument/2006/relationships/customXml" Target="../../customXml/item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6"/>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7"/>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8"/>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9"/>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7" name="ContentLogo_WHITE" descr="The Marsh McLennan company logo." hidden="1">
            <a:extLst>
              <a:ext uri="{FF2B5EF4-FFF2-40B4-BE49-F238E27FC236}">
                <a16:creationId xmlns:a16="http://schemas.microsoft.com/office/drawing/2014/main" id="{6D7D52D4-C6D7-9862-65B8-D72217F42526}"/>
              </a:ext>
            </a:extLst>
          </p:cNvPr>
          <p:cNvPicPr>
            <a:picLocks noChangeAspect="1"/>
          </p:cNvPicPr>
          <p:nvPr userDrawn="1"/>
        </p:nvPicPr>
        <p:blipFill>
          <a:blip r:embed="rId20"/>
          <a:stretch>
            <a:fillRect/>
          </a:stretch>
        </p:blipFill>
        <p:spPr bwMode="invGray">
          <a:xfrm>
            <a:off x="486029" y="6515989"/>
            <a:ext cx="1371603" cy="112776"/>
          </a:xfrm>
          <a:prstGeom prst="rect">
            <a:avLst/>
          </a:prstGeom>
        </p:spPr>
      </p:pic>
      <p:pic>
        <p:nvPicPr>
          <p:cNvPr id="9" name="ContentLogo_COLOUR" descr="The Marsh McLennan company logo.">
            <a:extLst>
              <a:ext uri="{FF2B5EF4-FFF2-40B4-BE49-F238E27FC236}">
                <a16:creationId xmlns:a16="http://schemas.microsoft.com/office/drawing/2014/main" id="{E6636394-71DD-0413-DAD5-88FCED06379D}"/>
              </a:ext>
            </a:extLst>
          </p:cNvPr>
          <p:cNvPicPr>
            <a:picLocks noChangeAspect="1"/>
          </p:cNvPicPr>
          <p:nvPr userDrawn="1"/>
        </p:nvPicPr>
        <p:blipFill>
          <a:blip r:embed="rId21"/>
          <a:stretch>
            <a:fillRect/>
          </a:stretch>
        </p:blipFill>
        <p:spPr bwMode="invGray">
          <a:xfrm>
            <a:off x="486029" y="6515989"/>
            <a:ext cx="1371603" cy="112776"/>
          </a:xfrm>
          <a:prstGeom prst="rect">
            <a:avLst/>
          </a:prstGeom>
        </p:spPr>
      </p:pic>
    </p:spTree>
    <p:custDataLst>
      <p:custData r:id="rId15"/>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1" r:id="rId11"/>
    <p:sldLayoutId id="2147483722" r:id="rId12"/>
    <p:sldLayoutId id="2147483723" r:id="rId13"/>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6.xml"/><Relationship Id="rId2" Type="http://schemas.openxmlformats.org/officeDocument/2006/relationships/customXml" Target="../../customXml/item29.xml"/><Relationship Id="rId1" Type="http://schemas.openxmlformats.org/officeDocument/2006/relationships/customXml" Target="../../customXml/item3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customXml" Target="../../customXml/item4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customXml" Target="../../customXml/item3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olitico.com/news/agenda/2020/03/10/coronavirus-crisis-fema-12507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11.xml"/><Relationship Id="rId7" Type="http://schemas.openxmlformats.org/officeDocument/2006/relationships/image" Target="../media/image3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6.emf"/><Relationship Id="rId10" Type="http://schemas.openxmlformats.org/officeDocument/2006/relationships/image" Target="../media/image40.png"/><Relationship Id="rId4" Type="http://schemas.openxmlformats.org/officeDocument/2006/relationships/oleObject" Target="../embeddings/oleObject3.bin"/><Relationship Id="rId9" Type="http://schemas.openxmlformats.org/officeDocument/2006/relationships/image" Target="../media/image39.emf"/></Relationships>
</file>

<file path=ppt/slides/_rels/slide32.xml.rels><?xml version="1.0" encoding="UTF-8" standalone="yes"?>
<Relationships xmlns="http://schemas.openxmlformats.org/package/2006/relationships"><Relationship Id="rId2" Type="http://schemas.openxmlformats.org/officeDocument/2006/relationships/hyperlink" Target="https://www.nibs.org/blog/disaster-resilience-trillion-dollar-challenge-heres-what-fema-can-do-help"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8.jpeg"/><Relationship Id="rId11" Type="http://schemas.openxmlformats.org/officeDocument/2006/relationships/image" Target="../media/image53.emf"/><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hyperlink" Target="https://www.linkedin.com/pulse/disasters-define-us-daniel-kaniewski/" TargetMode="External"/><Relationship Id="rId2" Type="http://schemas.openxmlformats.org/officeDocument/2006/relationships/slideLayout" Target="../slideLayouts/slideLayout10.xml"/><Relationship Id="rId1" Type="http://schemas.openxmlformats.org/officeDocument/2006/relationships/customXml" Target="../../customXml/item38.xml"/><Relationship Id="rId4" Type="http://schemas.openxmlformats.org/officeDocument/2006/relationships/image" Target="../media/image5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n-US" dirty="0"/>
              <a:t>The disasters that define us</a:t>
            </a:r>
          </a:p>
        </p:txBody>
      </p:sp>
      <p:sp>
        <p:nvSpPr>
          <p:cNvPr id="3" name="Subtitle 2"/>
          <p:cNvSpPr>
            <a:spLocks noGrp="1"/>
          </p:cNvSpPr>
          <p:nvPr>
            <p:ph type="subTitle" idx="1"/>
            <p:custDataLst>
              <p:custData r:id="rId2"/>
            </p:custDataLst>
          </p:nvPr>
        </p:nvSpPr>
        <p:spPr/>
        <p:txBody>
          <a:bodyPr/>
          <a:lstStyle/>
          <a:p>
            <a:r>
              <a:rPr lang="en-US" dirty="0"/>
              <a:t>The disasters that influenced me and their lessons for all of us</a:t>
            </a:r>
          </a:p>
        </p:txBody>
      </p:sp>
      <p:sp>
        <p:nvSpPr>
          <p:cNvPr id="4" name="PresenterDetails"/>
          <p:cNvSpPr>
            <a:spLocks noGrp="1"/>
          </p:cNvSpPr>
          <p:nvPr>
            <p:ph type="body" sz="half" idx="2"/>
            <p:custDataLst>
              <p:custData r:id="rId3"/>
            </p:custDataLst>
          </p:nvPr>
        </p:nvSpPr>
        <p:spPr/>
        <p:txBody>
          <a:bodyPr/>
          <a:lstStyle/>
          <a:p>
            <a:r>
              <a:rPr lang="en-US" dirty="0"/>
              <a:t>Daniel Kaniewski, Ph.D.</a:t>
            </a:r>
          </a:p>
          <a:p>
            <a:r>
              <a:rPr lang="en-US" dirty="0"/>
              <a:t>Juvare Users Conference</a:t>
            </a:r>
          </a:p>
          <a:p>
            <a:r>
              <a:rPr lang="en-US" dirty="0"/>
              <a:t>January 10, 2025</a:t>
            </a:r>
          </a:p>
          <a:p>
            <a:endParaRPr lang="en-US" dirty="0"/>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bg1"/>
                </a:solidFill>
              </a:rPr>
              <a:t>Placeholder for optional client logo</a:t>
            </a:r>
            <a:endParaRPr lang="en-US" sz="1000" dirty="0">
              <a:solidFill>
                <a:schemeClr val="bg1"/>
              </a:solidFill>
            </a:endParaRPr>
          </a:p>
        </p:txBody>
      </p:sp>
    </p:spTree>
    <p:extLst>
      <p:ext uri="{BB962C8B-B14F-4D97-AF65-F5344CB8AC3E}">
        <p14:creationId xmlns:p14="http://schemas.microsoft.com/office/powerpoint/2010/main" val="164481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8" name="Title 1">
            <a:extLst>
              <a:ext uri="{FF2B5EF4-FFF2-40B4-BE49-F238E27FC236}">
                <a16:creationId xmlns:a16="http://schemas.microsoft.com/office/drawing/2014/main" id="{D223C3C8-5C83-9C48-17A7-8493C6FDCE65}"/>
              </a:ext>
            </a:extLst>
          </p:cNvPr>
          <p:cNvSpPr>
            <a:spLocks noGrp="1"/>
          </p:cNvSpPr>
          <p:nvPr>
            <p:ph type="title"/>
          </p:nvPr>
        </p:nvSpPr>
        <p:spPr>
          <a:xfrm>
            <a:off x="485776" y="355601"/>
            <a:ext cx="11223623" cy="495299"/>
          </a:xfrm>
        </p:spPr>
        <p:txBody>
          <a:bodyPr/>
          <a:lstStyle/>
          <a:p>
            <a:r>
              <a:rPr lang="en-US" dirty="0"/>
              <a:t>Capitol memorial</a:t>
            </a:r>
          </a:p>
        </p:txBody>
      </p:sp>
      <p:pic>
        <p:nvPicPr>
          <p:cNvPr id="14340" name="Picture 4" descr="A plaque on a wall&#10;&#10;Description automatically generated">
            <a:extLst>
              <a:ext uri="{FF2B5EF4-FFF2-40B4-BE49-F238E27FC236}">
                <a16:creationId xmlns:a16="http://schemas.microsoft.com/office/drawing/2014/main" id="{7AD6B7D4-CB99-A58D-DADA-836B470CB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6168"/>
          <a:stretch/>
        </p:blipFill>
        <p:spPr bwMode="auto">
          <a:xfrm>
            <a:off x="482601" y="1609725"/>
            <a:ext cx="3581400" cy="4514850"/>
          </a:xfrm>
          <a:prstGeom prst="rect">
            <a:avLst/>
          </a:prstGeom>
          <a:solidFill>
            <a:srgbClr val="FFFFFF"/>
          </a:solidFill>
        </p:spPr>
      </p:pic>
      <p:pic>
        <p:nvPicPr>
          <p:cNvPr id="14342" name="Picture 6" descr="Flight 93 Passengers, Crew Honored in D.C.">
            <a:extLst>
              <a:ext uri="{FF2B5EF4-FFF2-40B4-BE49-F238E27FC236}">
                <a16:creationId xmlns:a16="http://schemas.microsoft.com/office/drawing/2014/main" id="{7B93A325-A5AE-6C88-A0BC-F02CC5D90F32}"/>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34055" r="6527" b="-2"/>
          <a:stretch/>
        </p:blipFill>
        <p:spPr bwMode="auto">
          <a:xfrm>
            <a:off x="4305300" y="1609726"/>
            <a:ext cx="3581400" cy="4514850"/>
          </a:xfrm>
          <a:prstGeom prst="rect">
            <a:avLst/>
          </a:prstGeom>
          <a:solidFill>
            <a:srgbClr val="FFFFFF"/>
          </a:solidFill>
        </p:spPr>
      </p:pic>
      <p:sp>
        <p:nvSpPr>
          <p:cNvPr id="12" name="TextBox 11">
            <a:extLst>
              <a:ext uri="{FF2B5EF4-FFF2-40B4-BE49-F238E27FC236}">
                <a16:creationId xmlns:a16="http://schemas.microsoft.com/office/drawing/2014/main" id="{10E38FEA-8D5B-2A78-B5A9-67BF8632CA67}"/>
              </a:ext>
            </a:extLst>
          </p:cNvPr>
          <p:cNvSpPr txBox="1"/>
          <p:nvPr/>
        </p:nvSpPr>
        <p:spPr>
          <a:xfrm>
            <a:off x="8128000" y="1609725"/>
            <a:ext cx="3581400" cy="4514850"/>
          </a:xfrm>
          <a:prstGeom prst="rect">
            <a:avLst/>
          </a:prstGeom>
        </p:spPr>
        <p:txBody>
          <a:bodyPr vert="horz" lIns="0" tIns="0" rIns="0" bIns="0" rtlCol="0" anchor="t">
            <a:normAutofit/>
          </a:bodyPr>
          <a:lstStyle/>
          <a:p>
            <a:pPr>
              <a:spcAft>
                <a:spcPts val="600"/>
              </a:spcAft>
            </a:pPr>
            <a:r>
              <a:rPr lang="en-US" b="0" i="0" kern="1200" dirty="0">
                <a:effectLst/>
                <a:highlight>
                  <a:srgbClr val="FFFFFF"/>
                </a:highlight>
                <a:latin typeface="+mn-lt"/>
                <a:ea typeface="+mn-ea"/>
                <a:cs typeface="+mn-cs"/>
              </a:rPr>
              <a:t>In memory of the passengers and crew of United Airlines Flight 93, whose brave sacrifice on September 11, 2001, not only saved countless lives but may have saved the U.S. Capitol from destruction</a:t>
            </a:r>
            <a:endParaRPr lang="en-US" b="0" kern="1200" dirty="0">
              <a:latin typeface="+mn-lt"/>
              <a:ea typeface="+mn-ea"/>
              <a:cs typeface="+mn-cs"/>
            </a:endParaRPr>
          </a:p>
        </p:txBody>
      </p:sp>
      <p:sp>
        <p:nvSpPr>
          <p:cNvPr id="14349" name="Slide Number Placeholder 5">
            <a:extLst>
              <a:ext uri="{FF2B5EF4-FFF2-40B4-BE49-F238E27FC236}">
                <a16:creationId xmlns:a16="http://schemas.microsoft.com/office/drawing/2014/main" id="{5A5D2D6A-5B8F-7E81-D267-D5D7F84BD777}"/>
              </a:ext>
            </a:extLst>
          </p:cNvPr>
          <p:cNvSpPr>
            <a:spLocks noGrp="1"/>
          </p:cNvSpPr>
          <p:nvPr>
            <p:ph type="sldNum" sz="quarter" idx="10"/>
          </p:nvPr>
        </p:nvSpPr>
        <p:spPr>
          <a:xfrm>
            <a:off x="11430000" y="6516000"/>
            <a:ext cx="280800" cy="123111"/>
          </a:xfrm>
        </p:spPr>
        <p:txBody>
          <a:bodyPr wrap="square" lIns="0" tIns="0" rIns="0" bIns="0" rtlCol="0">
            <a:normAutofit/>
          </a:bodyPr>
          <a:lstStyle/>
          <a:p>
            <a:pPr>
              <a:spcAft>
                <a:spcPts val="600"/>
              </a:spcAft>
            </a:pPr>
            <a:fld id="{DF66040D-6F20-4F4B-8995-856BEECD84BE}" type="slidenum">
              <a:rPr lang="en-US" smtClean="0"/>
              <a:pPr>
                <a:spcAft>
                  <a:spcPts val="600"/>
                </a:spcAft>
              </a:pPr>
              <a:t>10</a:t>
            </a:fld>
            <a:endParaRPr lang="en-US"/>
          </a:p>
        </p:txBody>
      </p:sp>
      <p:sp>
        <p:nvSpPr>
          <p:cNvPr id="14362" name="Text Placeholder 7">
            <a:extLst>
              <a:ext uri="{FF2B5EF4-FFF2-40B4-BE49-F238E27FC236}">
                <a16:creationId xmlns:a16="http://schemas.microsoft.com/office/drawing/2014/main" id="{95D5ABB6-3B30-C3F9-9E33-871C21AD167B}"/>
              </a:ext>
            </a:extLst>
          </p:cNvPr>
          <p:cNvSpPr>
            <a:spLocks noGrp="1"/>
          </p:cNvSpPr>
          <p:nvPr>
            <p:ph type="body" sz="quarter" idx="12"/>
          </p:nvPr>
        </p:nvSpPr>
        <p:spPr>
          <a:xfrm>
            <a:off x="485775" y="806400"/>
            <a:ext cx="11223623" cy="320400"/>
          </a:xfrm>
        </p:spPr>
        <p:txBody>
          <a:bodyPr/>
          <a:lstStyle/>
          <a:p>
            <a:r>
              <a:rPr lang="en-US" dirty="0"/>
              <a:t>Flight 93 plaque</a:t>
            </a:r>
          </a:p>
        </p:txBody>
      </p:sp>
      <p:sp>
        <p:nvSpPr>
          <p:cNvPr id="5" name="Slide Number Placeholder 4" hidden="1">
            <a:extLst>
              <a:ext uri="{FF2B5EF4-FFF2-40B4-BE49-F238E27FC236}">
                <a16:creationId xmlns:a16="http://schemas.microsoft.com/office/drawing/2014/main" id="{90A5F7B6-D33B-1CF6-5198-2F3E0AF428F2}"/>
              </a:ext>
            </a:extLst>
          </p:cNvPr>
          <p:cNvSpPr>
            <a:spLocks noGrp="1"/>
          </p:cNvSpPr>
          <p:nvPr>
            <p:ph type="sldNum" sz="quarter" idx="4294967295"/>
          </p:nvPr>
        </p:nvSpPr>
        <p:spPr>
          <a:xfrm>
            <a:off x="11911013" y="6516688"/>
            <a:ext cx="280987" cy="122237"/>
          </a:xfrm>
        </p:spPr>
        <p:txBody>
          <a:bodyPr/>
          <a:lstStyle/>
          <a:p>
            <a:pPr algn="r">
              <a:spcAft>
                <a:spcPts val="600"/>
              </a:spcAft>
            </a:pPr>
            <a:fld id="{DF66040D-6F20-4F4B-8995-856BEECD84BE}" type="slidenum">
              <a:rPr lang="en-US" smtClean="0"/>
              <a:pPr algn="r">
                <a:spcAft>
                  <a:spcPts val="600"/>
                </a:spcAft>
              </a:pPr>
              <a:t>10</a:t>
            </a:fld>
            <a:endParaRPr lang="en-US"/>
          </a:p>
        </p:txBody>
      </p:sp>
    </p:spTree>
    <p:extLst>
      <p:ext uri="{BB962C8B-B14F-4D97-AF65-F5344CB8AC3E}">
        <p14:creationId xmlns:p14="http://schemas.microsoft.com/office/powerpoint/2010/main" val="25555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C2DB88-F682-3017-97AE-F5E578A2116D}"/>
              </a:ext>
            </a:extLst>
          </p:cNvPr>
          <p:cNvSpPr>
            <a:spLocks noGrp="1"/>
          </p:cNvSpPr>
          <p:nvPr>
            <p:ph type="sldNum" sz="quarter" idx="4294967295"/>
          </p:nvPr>
        </p:nvSpPr>
        <p:spPr>
          <a:xfrm>
            <a:off x="11911013" y="6516688"/>
            <a:ext cx="280987" cy="122237"/>
          </a:xfrm>
        </p:spPr>
        <p:txBody>
          <a:bodyPr/>
          <a:lstStyle/>
          <a:p>
            <a:pPr algn="r"/>
            <a:fld id="{DF66040D-6F20-4F4B-8995-856BEECD84BE}" type="slidenum">
              <a:rPr lang="en-US" smtClean="0"/>
              <a:pPr algn="r"/>
              <a:t>11</a:t>
            </a:fld>
            <a:endParaRPr lang="en-US" dirty="0"/>
          </a:p>
        </p:txBody>
      </p:sp>
      <p:pic>
        <p:nvPicPr>
          <p:cNvPr id="13314" name="Picture 2" descr="Flight 93 9/11">
            <a:extLst>
              <a:ext uri="{FF2B5EF4-FFF2-40B4-BE49-F238E27FC236}">
                <a16:creationId xmlns:a16="http://schemas.microsoft.com/office/drawing/2014/main" id="{9EFC4E18-F4F5-5C1F-B1BE-89B5F65F9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9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5B826F-27AF-1FDC-5033-86823464901B}"/>
              </a:ext>
            </a:extLst>
          </p:cNvPr>
          <p:cNvSpPr>
            <a:spLocks noGrp="1"/>
          </p:cNvSpPr>
          <p:nvPr>
            <p:ph type="title"/>
          </p:nvPr>
        </p:nvSpPr>
        <p:spPr/>
        <p:txBody>
          <a:bodyPr/>
          <a:lstStyle/>
          <a:p>
            <a:r>
              <a:rPr lang="en-US" dirty="0"/>
              <a:t>Policy Action: U.S. Department of Homeland Security</a:t>
            </a:r>
          </a:p>
        </p:txBody>
      </p:sp>
      <p:sp>
        <p:nvSpPr>
          <p:cNvPr id="11" name="Content Placeholder 10">
            <a:extLst>
              <a:ext uri="{FF2B5EF4-FFF2-40B4-BE49-F238E27FC236}">
                <a16:creationId xmlns:a16="http://schemas.microsoft.com/office/drawing/2014/main" id="{042F3E49-2912-F5CB-6730-B813629DD027}"/>
              </a:ext>
            </a:extLst>
          </p:cNvPr>
          <p:cNvSpPr>
            <a:spLocks noGrp="1"/>
          </p:cNvSpPr>
          <p:nvPr>
            <p:ph sz="half" idx="2"/>
          </p:nvPr>
        </p:nvSpPr>
        <p:spPr>
          <a:xfrm>
            <a:off x="6211699" y="2123885"/>
            <a:ext cx="5499100" cy="4514850"/>
          </a:xfrm>
        </p:spPr>
        <p:txBody>
          <a:bodyPr/>
          <a:lstStyle/>
          <a:p>
            <a:pPr marL="0" indent="0">
              <a:buNone/>
            </a:pPr>
            <a:r>
              <a:rPr lang="en-US" dirty="0">
                <a:solidFill>
                  <a:srgbClr val="000000"/>
                </a:solidFill>
                <a:latin typeface="arial" panose="020B0604020202020204" pitchFamily="34" charset="0"/>
              </a:rPr>
              <a:t>Governor Tom </a:t>
            </a:r>
            <a:r>
              <a:rPr lang="en-US" b="0" i="0" dirty="0">
                <a:solidFill>
                  <a:srgbClr val="000000"/>
                </a:solidFill>
                <a:effectLst/>
                <a:latin typeface="arial" panose="020B0604020202020204" pitchFamily="34" charset="0"/>
              </a:rPr>
              <a:t>Ridge sworn in as the Secretary of the Department of Homeland Security in the Cross Hall Jan. 24, 2003. Secretary Ridge's wife, Michele, and children, Tom and Lesley, hold the Bible during the administering of the oath. "In October of 2001, when I established the office -- the White House Office of Homeland Security -- I knew immediately that Tom was the right man for the assignment. He's a decisive, clear-thinking executive who knows how to solve problems. He's a person of integrity and a person of good judgment," said the President in his remarks. </a:t>
            </a:r>
            <a:endParaRPr lang="en-US" dirty="0"/>
          </a:p>
        </p:txBody>
      </p:sp>
      <p:sp>
        <p:nvSpPr>
          <p:cNvPr id="12" name="Text Placeholder 11">
            <a:extLst>
              <a:ext uri="{FF2B5EF4-FFF2-40B4-BE49-F238E27FC236}">
                <a16:creationId xmlns:a16="http://schemas.microsoft.com/office/drawing/2014/main" id="{F8B07578-57E0-C6A9-F23B-40F3B2E5D7A5}"/>
              </a:ext>
            </a:extLst>
          </p:cNvPr>
          <p:cNvSpPr>
            <a:spLocks noGrp="1"/>
          </p:cNvSpPr>
          <p:nvPr>
            <p:ph type="body" sz="quarter" idx="12"/>
          </p:nvPr>
        </p:nvSpPr>
        <p:spPr/>
        <p:txBody>
          <a:bodyPr/>
          <a:lstStyle/>
          <a:p>
            <a:r>
              <a:rPr lang="en-US" dirty="0"/>
              <a:t>Created by the Homeland Security Act of 2002</a:t>
            </a:r>
          </a:p>
        </p:txBody>
      </p:sp>
      <p:pic>
        <p:nvPicPr>
          <p:cNvPr id="3082" name="Picture 10" descr="As President George W. Bush watches, Vice President Dick Cheney swears in Tom Ridge as the Secretary of the Department of Homeland Security in the Cross Hall Jan. 24, 2003. Secretary Ridge's wife, Michele, and children, Tom and Lesley, hold the Bible during the administering of the oath. &quot;In October of 2001, when I established the office -- the White House Office of Homeland Security -- I knew immediately that Tom was the right man for the assignment. He's a decisive, clear-thinking executive who knows how to solve problems. He's a person of integrity and a person of good judgment,&quot; said the President in his remarks. White House photo by Paul Morse">
            <a:extLst>
              <a:ext uri="{FF2B5EF4-FFF2-40B4-BE49-F238E27FC236}">
                <a16:creationId xmlns:a16="http://schemas.microsoft.com/office/drawing/2014/main" id="{B4458FEC-0AFF-AEC3-91FD-0480FEBC71C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5775" y="2070817"/>
            <a:ext cx="5495925" cy="359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Hurricane Katrina – August 2005</a:t>
            </a:r>
          </a:p>
        </p:txBody>
      </p:sp>
      <p:sp>
        <p:nvSpPr>
          <p:cNvPr id="3" name="Text Placeholder 2"/>
          <p:cNvSpPr>
            <a:spLocks noGrp="1"/>
          </p:cNvSpPr>
          <p:nvPr>
            <p:ph type="body" idx="1"/>
          </p:nvPr>
        </p:nvSpPr>
        <p:spPr/>
        <p:txBody>
          <a:bodyPr/>
          <a:lstStyle/>
          <a:p>
            <a:r>
              <a:rPr lang="en-US" dirty="0"/>
              <a:t>2</a:t>
            </a:r>
          </a:p>
        </p:txBody>
      </p:sp>
    </p:spTree>
    <p:extLst>
      <p:ext uri="{BB962C8B-B14F-4D97-AF65-F5344CB8AC3E}">
        <p14:creationId xmlns:p14="http://schemas.microsoft.com/office/powerpoint/2010/main" val="262107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loodwaters from Hurricane Katrina cover streets on Aug. 30, 2005, in New Orleans. Vincent Laforet/AFP/Getty Images">
            <a:extLst>
              <a:ext uri="{FF2B5EF4-FFF2-40B4-BE49-F238E27FC236}">
                <a16:creationId xmlns:a16="http://schemas.microsoft.com/office/drawing/2014/main" id="{0024DF7A-542C-D2DC-0901-1173E47FC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solidFill>
            <a:srgbClr val="FFFFFF"/>
          </a:solidFill>
        </p:spPr>
      </p:pic>
    </p:spTree>
    <p:extLst>
      <p:ext uri="{BB962C8B-B14F-4D97-AF65-F5344CB8AC3E}">
        <p14:creationId xmlns:p14="http://schemas.microsoft.com/office/powerpoint/2010/main" val="233188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88B7-06D3-7960-3CDF-6896AD6D6813}"/>
              </a:ext>
            </a:extLst>
          </p:cNvPr>
          <p:cNvSpPr>
            <a:spLocks noGrp="1"/>
          </p:cNvSpPr>
          <p:nvPr>
            <p:ph type="title"/>
          </p:nvPr>
        </p:nvSpPr>
        <p:spPr>
          <a:xfrm>
            <a:off x="485776" y="355601"/>
            <a:ext cx="11223623" cy="495299"/>
          </a:xfrm>
        </p:spPr>
        <p:txBody>
          <a:bodyPr anchor="t">
            <a:normAutofit/>
          </a:bodyPr>
          <a:lstStyle/>
          <a:p>
            <a:r>
              <a:rPr lang="en-US" dirty="0"/>
              <a:t>Hurricane Katrina – August 2005</a:t>
            </a:r>
          </a:p>
        </p:txBody>
      </p:sp>
      <p:pic>
        <p:nvPicPr>
          <p:cNvPr id="2050" name="Picture 2" descr="No alt text provided for this image">
            <a:extLst>
              <a:ext uri="{FF2B5EF4-FFF2-40B4-BE49-F238E27FC236}">
                <a16:creationId xmlns:a16="http://schemas.microsoft.com/office/drawing/2014/main" id="{BB86B169-238B-008A-794B-6CE1A603E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049" b="-1"/>
          <a:stretch/>
        </p:blipFill>
        <p:spPr bwMode="auto">
          <a:xfrm>
            <a:off x="485775" y="1609725"/>
            <a:ext cx="5495925" cy="4514850"/>
          </a:xfrm>
          <a:prstGeom prst="rect">
            <a:avLst/>
          </a:prstGeom>
          <a:solidFill>
            <a:srgbClr val="FFFFFF"/>
          </a:solidFill>
        </p:spPr>
      </p:pic>
      <p:sp>
        <p:nvSpPr>
          <p:cNvPr id="3" name="Content Placeholder 2">
            <a:extLst>
              <a:ext uri="{FF2B5EF4-FFF2-40B4-BE49-F238E27FC236}">
                <a16:creationId xmlns:a16="http://schemas.microsoft.com/office/drawing/2014/main" id="{DD1C7282-C60B-B011-11DD-60FE47ACB7A3}"/>
              </a:ext>
            </a:extLst>
          </p:cNvPr>
          <p:cNvSpPr>
            <a:spLocks noGrp="1"/>
          </p:cNvSpPr>
          <p:nvPr>
            <p:ph sz="half" idx="2"/>
          </p:nvPr>
        </p:nvSpPr>
        <p:spPr>
          <a:xfrm>
            <a:off x="6210300" y="1609725"/>
            <a:ext cx="5499100" cy="4514850"/>
          </a:xfrm>
        </p:spPr>
        <p:txBody>
          <a:bodyPr anchor="t">
            <a:normAutofit/>
          </a:bodyPr>
          <a:lstStyle/>
          <a:p>
            <a:pPr marL="0" indent="0">
              <a:buNone/>
            </a:pPr>
            <a:r>
              <a:rPr lang="en-US" sz="1800" dirty="0"/>
              <a:t>President George W. Bush holds a copy of the newly released report, The Federal Response to Hurricane Katrina: Lessons Learned, while talking to reporters at a Cabinet meeting Thursday, Feb. 23, 2006 at the White House. The report reviews the federal response to Katrina and makes recommendations about how to better respond in the future. </a:t>
            </a:r>
            <a:endParaRPr lang="en-US" dirty="0"/>
          </a:p>
        </p:txBody>
      </p:sp>
      <p:sp>
        <p:nvSpPr>
          <p:cNvPr id="4" name="Slide Number Placeholder 3">
            <a:extLst>
              <a:ext uri="{FF2B5EF4-FFF2-40B4-BE49-F238E27FC236}">
                <a16:creationId xmlns:a16="http://schemas.microsoft.com/office/drawing/2014/main" id="{F5BDCFD4-5FC9-86C8-B14A-12ED5A962493}"/>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15</a:t>
            </a:fld>
            <a:endParaRPr lang="en-US"/>
          </a:p>
        </p:txBody>
      </p:sp>
      <p:sp>
        <p:nvSpPr>
          <p:cNvPr id="2060" name="Text Placeholder 6">
            <a:extLst>
              <a:ext uri="{FF2B5EF4-FFF2-40B4-BE49-F238E27FC236}">
                <a16:creationId xmlns:a16="http://schemas.microsoft.com/office/drawing/2014/main" id="{2D55D717-25C9-0768-548E-B69B1EDC804A}"/>
              </a:ext>
            </a:extLst>
          </p:cNvPr>
          <p:cNvSpPr>
            <a:spLocks noGrp="1"/>
          </p:cNvSpPr>
          <p:nvPr>
            <p:ph type="body" sz="quarter" idx="12"/>
          </p:nvPr>
        </p:nvSpPr>
        <p:spPr>
          <a:xfrm>
            <a:off x="485776" y="806400"/>
            <a:ext cx="11225023" cy="320400"/>
          </a:xfrm>
        </p:spPr>
        <p:txBody>
          <a:bodyPr/>
          <a:lstStyle/>
          <a:p>
            <a:r>
              <a:rPr lang="en-US" dirty="0"/>
              <a:t>Lessons learned</a:t>
            </a:r>
          </a:p>
        </p:txBody>
      </p:sp>
    </p:spTree>
    <p:extLst>
      <p:ext uri="{BB962C8B-B14F-4D97-AF65-F5344CB8AC3E}">
        <p14:creationId xmlns:p14="http://schemas.microsoft.com/office/powerpoint/2010/main" val="155724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7016-3B10-8999-3B85-22BC6EB33F88}"/>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F8DEA28A-0488-45DF-CAE5-5300F2A023A4}"/>
              </a:ext>
            </a:extLst>
          </p:cNvPr>
          <p:cNvSpPr>
            <a:spLocks noGrp="1"/>
          </p:cNvSpPr>
          <p:nvPr>
            <p:ph sz="half" idx="1"/>
          </p:nvPr>
        </p:nvSpPr>
        <p:spPr/>
        <p:txBody>
          <a:bodyPr/>
          <a:lstStyle/>
          <a:p>
            <a:pPr marL="0" indent="0">
              <a:buNone/>
            </a:pPr>
            <a:r>
              <a:rPr lang="en-US" dirty="0"/>
              <a:t>Reflection: My first disaster remains the most deadly and costly disaster of our time. Seeing first-hand the challenges the federal government faced taught me (and many of those around me, including President Bush) that we cannot repeat the failures of Katrina.</a:t>
            </a:r>
          </a:p>
          <a:p>
            <a:endParaRPr lang="en-US" dirty="0"/>
          </a:p>
        </p:txBody>
      </p:sp>
      <p:sp>
        <p:nvSpPr>
          <p:cNvPr id="5" name="Slide Number Placeholder 4">
            <a:extLst>
              <a:ext uri="{FF2B5EF4-FFF2-40B4-BE49-F238E27FC236}">
                <a16:creationId xmlns:a16="http://schemas.microsoft.com/office/drawing/2014/main" id="{CB04BAF4-E2B2-C945-F50E-DE36F40E63EF}"/>
              </a:ext>
            </a:extLst>
          </p:cNvPr>
          <p:cNvSpPr>
            <a:spLocks noGrp="1"/>
          </p:cNvSpPr>
          <p:nvPr>
            <p:ph type="sldNum" sz="quarter" idx="10"/>
          </p:nvPr>
        </p:nvSpPr>
        <p:spPr/>
        <p:txBody>
          <a:bodyPr/>
          <a:lstStyle/>
          <a:p>
            <a:pPr algn="r"/>
            <a:fld id="{DF66040D-6F20-4F4B-8995-856BEECD84BE}" type="slidenum">
              <a:rPr lang="en-US" smtClean="0"/>
              <a:pPr algn="r"/>
              <a:t>16</a:t>
            </a:fld>
            <a:endParaRPr lang="en-US" dirty="0"/>
          </a:p>
        </p:txBody>
      </p:sp>
      <p:sp>
        <p:nvSpPr>
          <p:cNvPr id="6" name="Footer Placeholder 5">
            <a:extLst>
              <a:ext uri="{FF2B5EF4-FFF2-40B4-BE49-F238E27FC236}">
                <a16:creationId xmlns:a16="http://schemas.microsoft.com/office/drawing/2014/main" id="{1E6C63CC-1788-41D4-2650-504283729B36}"/>
              </a:ext>
            </a:extLst>
          </p:cNvPr>
          <p:cNvSpPr>
            <a:spLocks noGrp="1"/>
          </p:cNvSpPr>
          <p:nvPr>
            <p:ph type="ftr" sz="quarter" idx="11"/>
          </p:nvPr>
        </p:nvSpPr>
        <p:spPr>
          <a:xfrm>
            <a:off x="6210000" y="6390000"/>
            <a:ext cx="5220000" cy="248400"/>
          </a:xfrm>
        </p:spPr>
        <p:txBody>
          <a:bodyPr/>
          <a:lstStyle/>
          <a:p>
            <a:pPr>
              <a:spcAft>
                <a:spcPts val="600"/>
              </a:spcAft>
            </a:pPr>
            <a:r>
              <a:rPr lang="en-US" sz="1400" b="0" i="0" dirty="0">
                <a:effectLst/>
                <a:highlight>
                  <a:srgbClr val="FFFFFF"/>
                </a:highlight>
              </a:rPr>
              <a:t>People walk through high water in front of the Superdome on Aug. 30, 2005, in New Orleans. Photo by Mark Wilson/Getty Images</a:t>
            </a:r>
          </a:p>
          <a:p>
            <a:pPr algn="r">
              <a:spcAft>
                <a:spcPts val="600"/>
              </a:spcAft>
              <a:buFont typeface="Arial" panose="020B0604020202020204" pitchFamily="34" charset="0"/>
              <a:buNone/>
            </a:pPr>
            <a:endParaRPr lang="en-US" dirty="0"/>
          </a:p>
        </p:txBody>
      </p:sp>
      <p:sp>
        <p:nvSpPr>
          <p:cNvPr id="7" name="Text Placeholder 6">
            <a:extLst>
              <a:ext uri="{FF2B5EF4-FFF2-40B4-BE49-F238E27FC236}">
                <a16:creationId xmlns:a16="http://schemas.microsoft.com/office/drawing/2014/main" id="{952D660C-4E65-148A-FF9B-1826D1A1A964}"/>
              </a:ext>
            </a:extLst>
          </p:cNvPr>
          <p:cNvSpPr>
            <a:spLocks noGrp="1"/>
          </p:cNvSpPr>
          <p:nvPr>
            <p:ph type="body" sz="quarter" idx="12"/>
          </p:nvPr>
        </p:nvSpPr>
        <p:spPr/>
        <p:txBody>
          <a:bodyPr/>
          <a:lstStyle/>
          <a:p>
            <a:r>
              <a:rPr lang="en-US" dirty="0"/>
              <a:t>At the helm at the White House</a:t>
            </a:r>
          </a:p>
        </p:txBody>
      </p:sp>
      <p:pic>
        <p:nvPicPr>
          <p:cNvPr id="4098" name="Picture 2" descr="Superdome August 30, 2005 in New Orleans, Louisiana.">
            <a:extLst>
              <a:ext uri="{FF2B5EF4-FFF2-40B4-BE49-F238E27FC236}">
                <a16:creationId xmlns:a16="http://schemas.microsoft.com/office/drawing/2014/main" id="{FE5BA318-92F7-7480-F930-DD7EA4357A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0300" y="1905183"/>
            <a:ext cx="5499100" cy="392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9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530-40D8-B722-87CD-F19D5A9A3C9C}"/>
              </a:ext>
            </a:extLst>
          </p:cNvPr>
          <p:cNvSpPr>
            <a:spLocks noGrp="1"/>
          </p:cNvSpPr>
          <p:nvPr>
            <p:ph type="title"/>
          </p:nvPr>
        </p:nvSpPr>
        <p:spPr>
          <a:xfrm>
            <a:off x="485776" y="355601"/>
            <a:ext cx="11223623" cy="495299"/>
          </a:xfrm>
        </p:spPr>
        <p:txBody>
          <a:bodyPr anchor="t">
            <a:normAutofit/>
          </a:bodyPr>
          <a:lstStyle/>
          <a:p>
            <a:r>
              <a:rPr lang="en-US" dirty="0"/>
              <a:t>Policy actions</a:t>
            </a:r>
          </a:p>
        </p:txBody>
      </p:sp>
      <p:pic>
        <p:nvPicPr>
          <p:cNvPr id="16386" name="Picture 2" descr="Federal Response to Hurricane Katrina: Lessons Learned, February 2006 |  U.S. Government Bookstore">
            <a:extLst>
              <a:ext uri="{FF2B5EF4-FFF2-40B4-BE49-F238E27FC236}">
                <a16:creationId xmlns:a16="http://schemas.microsoft.com/office/drawing/2014/main" id="{C8D71FA0-50FC-7DC4-0597-70E383C6E38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1324" r="-3" b="1289"/>
          <a:stretch/>
        </p:blipFill>
        <p:spPr bwMode="auto">
          <a:xfrm>
            <a:off x="1375230" y="1762125"/>
            <a:ext cx="35814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humbnail of bill text">
            <a:extLst>
              <a:ext uri="{FF2B5EF4-FFF2-40B4-BE49-F238E27FC236}">
                <a16:creationId xmlns:a16="http://schemas.microsoft.com/office/drawing/2014/main" id="{E9DEED8F-EA75-ABAB-2DA6-BCB0EBF82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15" r="-1" b="-1"/>
          <a:stretch/>
        </p:blipFill>
        <p:spPr bwMode="auto">
          <a:xfrm>
            <a:off x="6639171" y="1762125"/>
            <a:ext cx="3581400" cy="4514850"/>
          </a:xfrm>
          <a:prstGeom prst="rect">
            <a:avLst/>
          </a:prstGeom>
          <a:solidFill>
            <a:srgbClr val="FFFFFF"/>
          </a:solidFill>
        </p:spPr>
      </p:pic>
      <p:sp>
        <p:nvSpPr>
          <p:cNvPr id="5" name="Slide Number Placeholder 4">
            <a:extLst>
              <a:ext uri="{FF2B5EF4-FFF2-40B4-BE49-F238E27FC236}">
                <a16:creationId xmlns:a16="http://schemas.microsoft.com/office/drawing/2014/main" id="{D3B081B9-03DD-641F-05B2-BB2F2B904037}"/>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17</a:t>
            </a:fld>
            <a:endParaRPr lang="en-US"/>
          </a:p>
        </p:txBody>
      </p:sp>
      <p:sp>
        <p:nvSpPr>
          <p:cNvPr id="16400" name="Text Placeholder 7">
            <a:extLst>
              <a:ext uri="{FF2B5EF4-FFF2-40B4-BE49-F238E27FC236}">
                <a16:creationId xmlns:a16="http://schemas.microsoft.com/office/drawing/2014/main" id="{C1FB3D32-F910-5DBC-501C-22FE3FE1FA92}"/>
              </a:ext>
            </a:extLst>
          </p:cNvPr>
          <p:cNvSpPr>
            <a:spLocks noGrp="1"/>
          </p:cNvSpPr>
          <p:nvPr>
            <p:ph type="body" sz="quarter" idx="12"/>
          </p:nvPr>
        </p:nvSpPr>
        <p:spPr>
          <a:xfrm>
            <a:off x="485775" y="806400"/>
            <a:ext cx="11223623" cy="320400"/>
          </a:xfrm>
        </p:spPr>
        <p:txBody>
          <a:bodyPr/>
          <a:lstStyle/>
          <a:p>
            <a:r>
              <a:rPr lang="en-US" dirty="0"/>
              <a:t>The Federal Response to Hurricane Katrina: Lessons Learned and the Post-Katrina Emergency Management Reform Act of 2006</a:t>
            </a:r>
          </a:p>
        </p:txBody>
      </p:sp>
    </p:spTree>
    <p:extLst>
      <p:ext uri="{BB962C8B-B14F-4D97-AF65-F5344CB8AC3E}">
        <p14:creationId xmlns:p14="http://schemas.microsoft.com/office/powerpoint/2010/main" val="307875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Hurricane Maria – September 2017</a:t>
            </a:r>
          </a:p>
        </p:txBody>
      </p:sp>
      <p:sp>
        <p:nvSpPr>
          <p:cNvPr id="3" name="Text Placeholder 2"/>
          <p:cNvSpPr>
            <a:spLocks noGrp="1"/>
          </p:cNvSpPr>
          <p:nvPr>
            <p:ph type="body" idx="1"/>
          </p:nvPr>
        </p:nvSpPr>
        <p:spPr/>
        <p:txBody>
          <a:bodyPr/>
          <a:lstStyle/>
          <a:p>
            <a:r>
              <a:rPr lang="en-US" dirty="0"/>
              <a:t>3</a:t>
            </a:r>
          </a:p>
        </p:txBody>
      </p:sp>
    </p:spTree>
    <p:extLst>
      <p:ext uri="{BB962C8B-B14F-4D97-AF65-F5344CB8AC3E}">
        <p14:creationId xmlns:p14="http://schemas.microsoft.com/office/powerpoint/2010/main" val="142491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handout photo made available by the U.S. Navy shows a GOES satellite image of Hurricanes Jose (top) in the Atlantic Ocean and Maria in the Caribbean Sea on Sept. 18, 2017.">
            <a:extLst>
              <a:ext uri="{FF2B5EF4-FFF2-40B4-BE49-F238E27FC236}">
                <a16:creationId xmlns:a16="http://schemas.microsoft.com/office/drawing/2014/main" id="{1BA7DFE8-9B42-8499-AB7C-95AE7CAAA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2"/>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213747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9/11</a:t>
            </a:r>
          </a:p>
          <a:p>
            <a:r>
              <a:rPr lang="en-US" dirty="0"/>
              <a:t>Hurricane Katrina</a:t>
            </a:r>
          </a:p>
          <a:p>
            <a:r>
              <a:rPr lang="en-US" dirty="0"/>
              <a:t>Hurricane Maria</a:t>
            </a:r>
          </a:p>
          <a:p>
            <a:r>
              <a:rPr lang="en-US" dirty="0"/>
              <a:t>Covid-19</a:t>
            </a:r>
          </a:p>
          <a:p>
            <a:r>
              <a:rPr lang="en-US" dirty="0"/>
              <a:t>Lessons Learned</a:t>
            </a:r>
          </a:p>
          <a:p>
            <a:r>
              <a:rPr lang="en-US" dirty="0"/>
              <a:t>Disaster Resilience</a:t>
            </a:r>
          </a:p>
        </p:txBody>
      </p:sp>
      <p:sp>
        <p:nvSpPr>
          <p:cNvPr id="3" name="Text Placeholder 2"/>
          <p:cNvSpPr>
            <a:spLocks noGrp="1"/>
          </p:cNvSpPr>
          <p:nvPr>
            <p:ph type="body" sz="quarter" idx="13"/>
            <p:custDataLst>
              <p:custData r:id="rId1"/>
            </p:custDataLst>
          </p:nvPr>
        </p:nvSpPr>
        <p:spPr/>
        <p:txBody>
          <a:bodyPr/>
          <a:lstStyle/>
          <a:p>
            <a:r>
              <a:rPr lang="en-US"/>
              <a:t>Agenda</a:t>
            </a:r>
            <a:endParaRPr lang="en-US" dirty="0"/>
          </a:p>
        </p:txBody>
      </p:sp>
    </p:spTree>
    <p:extLst>
      <p:ext uri="{BB962C8B-B14F-4D97-AF65-F5344CB8AC3E}">
        <p14:creationId xmlns:p14="http://schemas.microsoft.com/office/powerpoint/2010/main" val="249849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The forecast path of Hurricane Maria">
            <a:extLst>
              <a:ext uri="{FF2B5EF4-FFF2-40B4-BE49-F238E27FC236}">
                <a16:creationId xmlns:a16="http://schemas.microsoft.com/office/drawing/2014/main" id="{B1667143-A427-D7F9-4C9E-4B56F0AB0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solidFill>
            <a:srgbClr val="FFFFFF"/>
          </a:solidFill>
        </p:spPr>
      </p:pic>
      <p:sp>
        <p:nvSpPr>
          <p:cNvPr id="5" name="Slide Number Placeholder 4" hidden="1">
            <a:extLst>
              <a:ext uri="{FF2B5EF4-FFF2-40B4-BE49-F238E27FC236}">
                <a16:creationId xmlns:a16="http://schemas.microsoft.com/office/drawing/2014/main" id="{060C619D-96B7-131E-19BB-7C49866D285E}"/>
              </a:ext>
            </a:extLst>
          </p:cNvPr>
          <p:cNvSpPr>
            <a:spLocks noGrp="1"/>
          </p:cNvSpPr>
          <p:nvPr>
            <p:ph type="sldNum" sz="quarter" idx="4294967295"/>
          </p:nvPr>
        </p:nvSpPr>
        <p:spPr>
          <a:xfrm>
            <a:off x="11911013" y="6516688"/>
            <a:ext cx="280987" cy="122237"/>
          </a:xfrm>
        </p:spPr>
        <p:txBody>
          <a:bodyPr/>
          <a:lstStyle/>
          <a:p>
            <a:pPr algn="r">
              <a:spcAft>
                <a:spcPts val="600"/>
              </a:spcAft>
            </a:pPr>
            <a:fld id="{DF66040D-6F20-4F4B-8995-856BEECD84BE}" type="slidenum">
              <a:rPr lang="en-US" smtClean="0"/>
              <a:pPr algn="r">
                <a:spcAft>
                  <a:spcPts val="600"/>
                </a:spcAft>
              </a:pPr>
              <a:t>20</a:t>
            </a:fld>
            <a:endParaRPr lang="en-US"/>
          </a:p>
        </p:txBody>
      </p:sp>
    </p:spTree>
    <p:extLst>
      <p:ext uri="{BB962C8B-B14F-4D97-AF65-F5344CB8AC3E}">
        <p14:creationId xmlns:p14="http://schemas.microsoft.com/office/powerpoint/2010/main" val="413180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E0CE-A1A6-CAA2-2DFD-DB4070A9DB90}"/>
              </a:ext>
            </a:extLst>
          </p:cNvPr>
          <p:cNvSpPr>
            <a:spLocks noGrp="1"/>
          </p:cNvSpPr>
          <p:nvPr>
            <p:ph type="title"/>
          </p:nvPr>
        </p:nvSpPr>
        <p:spPr>
          <a:xfrm>
            <a:off x="485776" y="355601"/>
            <a:ext cx="11223623" cy="495299"/>
          </a:xfrm>
        </p:spPr>
        <p:txBody>
          <a:bodyPr anchor="t">
            <a:normAutofit/>
          </a:bodyPr>
          <a:lstStyle/>
          <a:p>
            <a:r>
              <a:rPr lang="en-US" dirty="0"/>
              <a:t>Hurricane Maria – September 2017</a:t>
            </a:r>
          </a:p>
        </p:txBody>
      </p:sp>
      <p:sp>
        <p:nvSpPr>
          <p:cNvPr id="3" name="Content Placeholder 2">
            <a:extLst>
              <a:ext uri="{FF2B5EF4-FFF2-40B4-BE49-F238E27FC236}">
                <a16:creationId xmlns:a16="http://schemas.microsoft.com/office/drawing/2014/main" id="{401857A3-80CF-5190-F325-D460CD705039}"/>
              </a:ext>
            </a:extLst>
          </p:cNvPr>
          <p:cNvSpPr>
            <a:spLocks noGrp="1"/>
          </p:cNvSpPr>
          <p:nvPr>
            <p:ph sz="half" idx="1"/>
          </p:nvPr>
        </p:nvSpPr>
        <p:spPr>
          <a:xfrm>
            <a:off x="485775" y="1609725"/>
            <a:ext cx="5495925" cy="4514850"/>
          </a:xfrm>
        </p:spPr>
        <p:txBody>
          <a:bodyPr anchor="t">
            <a:normAutofit/>
          </a:bodyPr>
          <a:lstStyle/>
          <a:p>
            <a:pPr marL="0" indent="0">
              <a:buNone/>
            </a:pPr>
            <a:r>
              <a:rPr lang="en-US" sz="1800" dirty="0"/>
              <a:t>Vice President Mike Pence receives an update from Puerto Rico Gov. Ricardo Rossello about the response and recovery efforts underway after Hurricane Maria at the Federal Emergency Management Agency Headquarters in Washington, D.C., Sept. 30, 2017. </a:t>
            </a:r>
            <a:endParaRPr lang="en-US" dirty="0"/>
          </a:p>
        </p:txBody>
      </p:sp>
      <p:pic>
        <p:nvPicPr>
          <p:cNvPr id="3074" name="Picture 2" descr="FEMA VTC 9-30-17">
            <a:extLst>
              <a:ext uri="{FF2B5EF4-FFF2-40B4-BE49-F238E27FC236}">
                <a16:creationId xmlns:a16="http://schemas.microsoft.com/office/drawing/2014/main" id="{40BCEB0B-978F-7EEC-2DE6-534719AF4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56" r="14544" b="3"/>
          <a:stretch/>
        </p:blipFill>
        <p:spPr bwMode="auto">
          <a:xfrm>
            <a:off x="6210300" y="1609725"/>
            <a:ext cx="5499100" cy="4514850"/>
          </a:xfrm>
          <a:prstGeom prst="rect">
            <a:avLst/>
          </a:prstGeom>
          <a:solidFill>
            <a:srgbClr val="FFFFFF"/>
          </a:solidFill>
        </p:spPr>
      </p:pic>
      <p:sp>
        <p:nvSpPr>
          <p:cNvPr id="4" name="Slide Number Placeholder 3">
            <a:extLst>
              <a:ext uri="{FF2B5EF4-FFF2-40B4-BE49-F238E27FC236}">
                <a16:creationId xmlns:a16="http://schemas.microsoft.com/office/drawing/2014/main" id="{444D8210-C878-5754-3396-E39B04380DB1}"/>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21</a:t>
            </a:fld>
            <a:endParaRPr lang="en-US"/>
          </a:p>
        </p:txBody>
      </p:sp>
      <p:sp>
        <p:nvSpPr>
          <p:cNvPr id="3081" name="Text Placeholder 6">
            <a:extLst>
              <a:ext uri="{FF2B5EF4-FFF2-40B4-BE49-F238E27FC236}">
                <a16:creationId xmlns:a16="http://schemas.microsoft.com/office/drawing/2014/main" id="{C72EFE43-7FA6-6F36-E7D2-2665F32AFE55}"/>
              </a:ext>
            </a:extLst>
          </p:cNvPr>
          <p:cNvSpPr>
            <a:spLocks noGrp="1"/>
          </p:cNvSpPr>
          <p:nvPr>
            <p:ph type="body" sz="quarter" idx="12"/>
          </p:nvPr>
        </p:nvSpPr>
        <p:spPr>
          <a:xfrm>
            <a:off x="485776" y="806400"/>
            <a:ext cx="11225023" cy="320400"/>
          </a:xfrm>
        </p:spPr>
        <p:txBody>
          <a:bodyPr/>
          <a:lstStyle/>
          <a:p>
            <a:r>
              <a:rPr lang="en-US" dirty="0"/>
              <a:t>Twice daily VTCs</a:t>
            </a:r>
          </a:p>
        </p:txBody>
      </p:sp>
    </p:spTree>
    <p:extLst>
      <p:ext uri="{BB962C8B-B14F-4D97-AF65-F5344CB8AC3E}">
        <p14:creationId xmlns:p14="http://schemas.microsoft.com/office/powerpoint/2010/main" val="1633633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CAFA30-B3CC-C4DE-67C7-388B22A65365}"/>
              </a:ext>
            </a:extLst>
          </p:cNvPr>
          <p:cNvSpPr>
            <a:spLocks noGrp="1"/>
          </p:cNvSpPr>
          <p:nvPr>
            <p:ph type="title"/>
          </p:nvPr>
        </p:nvSpPr>
        <p:spPr>
          <a:xfrm>
            <a:off x="485776" y="355601"/>
            <a:ext cx="11223623" cy="495299"/>
          </a:xfrm>
        </p:spPr>
        <p:txBody>
          <a:bodyPr anchor="t">
            <a:normAutofit/>
          </a:bodyPr>
          <a:lstStyle/>
          <a:p>
            <a:r>
              <a:rPr lang="en-US" dirty="0"/>
              <a:t>Policy Actions and reflection</a:t>
            </a:r>
          </a:p>
        </p:txBody>
      </p:sp>
      <p:pic>
        <p:nvPicPr>
          <p:cNvPr id="17410" name="Picture 2" descr="BRIC and Flood Mitigation Assistance ...">
            <a:extLst>
              <a:ext uri="{FF2B5EF4-FFF2-40B4-BE49-F238E27FC236}">
                <a16:creationId xmlns:a16="http://schemas.microsoft.com/office/drawing/2014/main" id="{8D4B5662-986F-8C1A-1E95-369CF460C109}"/>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2608" r="2" b="3"/>
          <a:stretch/>
        </p:blipFill>
        <p:spPr bwMode="auto">
          <a:xfrm>
            <a:off x="482601" y="1609725"/>
            <a:ext cx="3581400" cy="4514850"/>
          </a:xfrm>
          <a:prstGeom prst="rect">
            <a:avLst/>
          </a:prstGeom>
          <a:solidFill>
            <a:srgbClr val="FFFFFF"/>
          </a:solidFill>
        </p:spPr>
      </p:pic>
      <p:pic>
        <p:nvPicPr>
          <p:cNvPr id="17412" name="Picture 4" descr="The Avery Review | Reforming ...">
            <a:extLst>
              <a:ext uri="{FF2B5EF4-FFF2-40B4-BE49-F238E27FC236}">
                <a16:creationId xmlns:a16="http://schemas.microsoft.com/office/drawing/2014/main" id="{45C56900-90F3-3E15-FB0D-849685CE5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2611"/>
          <a:stretch/>
        </p:blipFill>
        <p:spPr bwMode="auto">
          <a:xfrm>
            <a:off x="4305300" y="1609726"/>
            <a:ext cx="3581400" cy="45148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DF3E323-5988-9778-F47A-13DE8441A8A5}"/>
              </a:ext>
            </a:extLst>
          </p:cNvPr>
          <p:cNvSpPr>
            <a:spLocks noGrp="1"/>
          </p:cNvSpPr>
          <p:nvPr>
            <p:ph sz="half" idx="3"/>
          </p:nvPr>
        </p:nvSpPr>
        <p:spPr>
          <a:xfrm>
            <a:off x="8128000" y="1609725"/>
            <a:ext cx="3581400" cy="4514850"/>
          </a:xfrm>
        </p:spPr>
        <p:txBody>
          <a:bodyPr anchor="t">
            <a:normAutofit/>
          </a:bodyPr>
          <a:lstStyle/>
          <a:p>
            <a:pPr marL="0" indent="0">
              <a:buNone/>
            </a:pPr>
            <a:r>
              <a:rPr lang="en-US" dirty="0"/>
              <a:t>Reflection: As a result of Hurricane Maria, the subsequent policy changes, and our concerted efforts to reduce the consequences of future disasters, FEMA began to shake its legacy role as the federal government’s first responder and instead became the government's disaster resilience agency.</a:t>
            </a:r>
          </a:p>
        </p:txBody>
      </p:sp>
      <p:sp>
        <p:nvSpPr>
          <p:cNvPr id="5" name="Slide Number Placeholder 4">
            <a:extLst>
              <a:ext uri="{FF2B5EF4-FFF2-40B4-BE49-F238E27FC236}">
                <a16:creationId xmlns:a16="http://schemas.microsoft.com/office/drawing/2014/main" id="{B60AC3A5-A551-6B0D-8DEE-358B2E155522}"/>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22</a:t>
            </a:fld>
            <a:endParaRPr lang="en-US"/>
          </a:p>
        </p:txBody>
      </p:sp>
      <p:sp>
        <p:nvSpPr>
          <p:cNvPr id="17438" name="Text Placeholder 7">
            <a:extLst>
              <a:ext uri="{FF2B5EF4-FFF2-40B4-BE49-F238E27FC236}">
                <a16:creationId xmlns:a16="http://schemas.microsoft.com/office/drawing/2014/main" id="{D0836560-A623-AA86-8C8B-9C3858A621DA}"/>
              </a:ext>
            </a:extLst>
          </p:cNvPr>
          <p:cNvSpPr>
            <a:spLocks noGrp="1"/>
          </p:cNvSpPr>
          <p:nvPr>
            <p:ph type="body" sz="quarter" idx="12"/>
          </p:nvPr>
        </p:nvSpPr>
        <p:spPr>
          <a:xfrm>
            <a:off x="485775" y="806400"/>
            <a:ext cx="11223623" cy="320400"/>
          </a:xfrm>
        </p:spPr>
        <p:txBody>
          <a:bodyPr/>
          <a:lstStyle/>
          <a:p>
            <a:r>
              <a:rPr lang="en-US" dirty="0"/>
              <a:t>FEMA must shift from response/recovery to resilience</a:t>
            </a:r>
          </a:p>
        </p:txBody>
      </p:sp>
    </p:spTree>
    <p:extLst>
      <p:ext uri="{BB962C8B-B14F-4D97-AF65-F5344CB8AC3E}">
        <p14:creationId xmlns:p14="http://schemas.microsoft.com/office/powerpoint/2010/main" val="124020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Covid-19 – January 27, 2020</a:t>
            </a:r>
          </a:p>
        </p:txBody>
      </p:sp>
      <p:sp>
        <p:nvSpPr>
          <p:cNvPr id="3" name="Text Placeholder 2"/>
          <p:cNvSpPr>
            <a:spLocks noGrp="1"/>
          </p:cNvSpPr>
          <p:nvPr>
            <p:ph type="body" idx="1"/>
          </p:nvPr>
        </p:nvSpPr>
        <p:spPr/>
        <p:txBody>
          <a:bodyPr/>
          <a:lstStyle/>
          <a:p>
            <a:r>
              <a:rPr lang="en-US" dirty="0"/>
              <a:t>4</a:t>
            </a:r>
          </a:p>
        </p:txBody>
      </p:sp>
    </p:spTree>
    <p:extLst>
      <p:ext uri="{BB962C8B-B14F-4D97-AF65-F5344CB8AC3E}">
        <p14:creationId xmlns:p14="http://schemas.microsoft.com/office/powerpoint/2010/main" val="1156017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270E-7158-9C00-81AB-4654AA532F09}"/>
              </a:ext>
            </a:extLst>
          </p:cNvPr>
          <p:cNvSpPr>
            <a:spLocks noGrp="1"/>
          </p:cNvSpPr>
          <p:nvPr>
            <p:ph type="title"/>
          </p:nvPr>
        </p:nvSpPr>
        <p:spPr>
          <a:xfrm>
            <a:off x="485776" y="355601"/>
            <a:ext cx="11223623" cy="495299"/>
          </a:xfrm>
        </p:spPr>
        <p:txBody>
          <a:bodyPr anchor="t">
            <a:normAutofit/>
          </a:bodyPr>
          <a:lstStyle/>
          <a:p>
            <a:r>
              <a:rPr lang="en-US" dirty="0"/>
              <a:t>Covid-19 – January 27, 2020</a:t>
            </a:r>
          </a:p>
        </p:txBody>
      </p:sp>
      <p:pic>
        <p:nvPicPr>
          <p:cNvPr id="4098" name="Picture 2" descr="Vice President Pence White House Situation Room">
            <a:extLst>
              <a:ext uri="{FF2B5EF4-FFF2-40B4-BE49-F238E27FC236}">
                <a16:creationId xmlns:a16="http://schemas.microsoft.com/office/drawing/2014/main" id="{83732338-9217-696D-177E-02666449B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36" r="10111" b="3"/>
          <a:stretch/>
        </p:blipFill>
        <p:spPr bwMode="auto">
          <a:xfrm>
            <a:off x="485775" y="1609725"/>
            <a:ext cx="5495925" cy="4514850"/>
          </a:xfrm>
          <a:prstGeom prst="rect">
            <a:avLst/>
          </a:prstGeom>
          <a:solidFill>
            <a:srgbClr val="FFFFFF"/>
          </a:solidFill>
        </p:spPr>
      </p:pic>
      <p:sp>
        <p:nvSpPr>
          <p:cNvPr id="3" name="Content Placeholder 2">
            <a:extLst>
              <a:ext uri="{FF2B5EF4-FFF2-40B4-BE49-F238E27FC236}">
                <a16:creationId xmlns:a16="http://schemas.microsoft.com/office/drawing/2014/main" id="{52C32D44-05D0-ADD8-8C76-20D06B039041}"/>
              </a:ext>
            </a:extLst>
          </p:cNvPr>
          <p:cNvSpPr>
            <a:spLocks noGrp="1"/>
          </p:cNvSpPr>
          <p:nvPr>
            <p:ph sz="half" idx="2"/>
          </p:nvPr>
        </p:nvSpPr>
        <p:spPr>
          <a:xfrm>
            <a:off x="6210300" y="1609725"/>
            <a:ext cx="5499100" cy="4514850"/>
          </a:xfrm>
        </p:spPr>
        <p:txBody>
          <a:bodyPr anchor="t">
            <a:normAutofit/>
          </a:bodyPr>
          <a:lstStyle/>
          <a:p>
            <a:pPr marL="0" indent="0">
              <a:buNone/>
            </a:pPr>
            <a:r>
              <a:rPr lang="en-US" dirty="0"/>
              <a:t>Vice President Mike Pence meets the White House Coronavirus Task Force Principals Monday, March 2, 2020, in the White House Situation Room.</a:t>
            </a:r>
          </a:p>
        </p:txBody>
      </p:sp>
      <p:sp>
        <p:nvSpPr>
          <p:cNvPr id="4" name="Slide Number Placeholder 3">
            <a:extLst>
              <a:ext uri="{FF2B5EF4-FFF2-40B4-BE49-F238E27FC236}">
                <a16:creationId xmlns:a16="http://schemas.microsoft.com/office/drawing/2014/main" id="{670B5827-C1F0-E793-FC43-62965256C3E6}"/>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24</a:t>
            </a:fld>
            <a:endParaRPr lang="en-US"/>
          </a:p>
        </p:txBody>
      </p:sp>
      <p:sp>
        <p:nvSpPr>
          <p:cNvPr id="4105" name="Text Placeholder 6">
            <a:extLst>
              <a:ext uri="{FF2B5EF4-FFF2-40B4-BE49-F238E27FC236}">
                <a16:creationId xmlns:a16="http://schemas.microsoft.com/office/drawing/2014/main" id="{7B46DC1B-6608-5595-2AE2-D4731B284A23}"/>
              </a:ext>
            </a:extLst>
          </p:cNvPr>
          <p:cNvSpPr>
            <a:spLocks noGrp="1"/>
          </p:cNvSpPr>
          <p:nvPr>
            <p:ph type="body" sz="quarter" idx="12"/>
          </p:nvPr>
        </p:nvSpPr>
        <p:spPr>
          <a:xfrm>
            <a:off x="485776" y="806400"/>
            <a:ext cx="11225023" cy="320400"/>
          </a:xfrm>
        </p:spPr>
        <p:txBody>
          <a:bodyPr/>
          <a:lstStyle/>
          <a:p>
            <a:r>
              <a:rPr lang="en-US" dirty="0"/>
              <a:t>White House Situation Room</a:t>
            </a:r>
          </a:p>
        </p:txBody>
      </p:sp>
    </p:spTree>
    <p:extLst>
      <p:ext uri="{BB962C8B-B14F-4D97-AF65-F5344CB8AC3E}">
        <p14:creationId xmlns:p14="http://schemas.microsoft.com/office/powerpoint/2010/main" val="2676290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D919FDBA-465B-5253-054B-A0A7D0BAB5E8}"/>
              </a:ext>
            </a:extLst>
          </p:cNvPr>
          <p:cNvPicPr>
            <a:picLocks noChangeAspect="1"/>
          </p:cNvPicPr>
          <p:nvPr/>
        </p:nvPicPr>
        <p:blipFill>
          <a:blip r:embed="rId3"/>
          <a:stretch>
            <a:fillRect/>
          </a:stretch>
        </p:blipFill>
        <p:spPr>
          <a:xfrm>
            <a:off x="120650" y="387161"/>
            <a:ext cx="11950700" cy="5437565"/>
          </a:xfrm>
          <a:prstGeom prst="rect">
            <a:avLst/>
          </a:prstGeom>
          <a:noFill/>
        </p:spPr>
      </p:pic>
      <p:sp>
        <p:nvSpPr>
          <p:cNvPr id="5" name="Slide Number Placeholder 4" hidden="1">
            <a:extLst>
              <a:ext uri="{FF2B5EF4-FFF2-40B4-BE49-F238E27FC236}">
                <a16:creationId xmlns:a16="http://schemas.microsoft.com/office/drawing/2014/main" id="{AA2A4E90-1DF0-C983-9705-5CA1A0AA85FE}"/>
              </a:ext>
            </a:extLst>
          </p:cNvPr>
          <p:cNvSpPr>
            <a:spLocks noGrp="1"/>
          </p:cNvSpPr>
          <p:nvPr>
            <p:ph type="sldNum" sz="quarter" idx="4294967295"/>
          </p:nvPr>
        </p:nvSpPr>
        <p:spPr>
          <a:xfrm>
            <a:off x="11911013" y="6516688"/>
            <a:ext cx="280987" cy="122237"/>
          </a:xfrm>
        </p:spPr>
        <p:txBody>
          <a:bodyPr/>
          <a:lstStyle/>
          <a:p>
            <a:pPr algn="r">
              <a:spcAft>
                <a:spcPts val="600"/>
              </a:spcAft>
            </a:pPr>
            <a:fld id="{DF66040D-6F20-4F4B-8995-856BEECD84BE}" type="slidenum">
              <a:rPr lang="en-US" smtClean="0"/>
              <a:pPr algn="r">
                <a:spcAft>
                  <a:spcPts val="600"/>
                </a:spcAft>
              </a:pPr>
              <a:t>25</a:t>
            </a:fld>
            <a:endParaRPr lang="en-US"/>
          </a:p>
        </p:txBody>
      </p:sp>
      <p:sp>
        <p:nvSpPr>
          <p:cNvPr id="3" name="TextBox 2">
            <a:extLst>
              <a:ext uri="{FF2B5EF4-FFF2-40B4-BE49-F238E27FC236}">
                <a16:creationId xmlns:a16="http://schemas.microsoft.com/office/drawing/2014/main" id="{F5235D34-6BF9-E830-F418-55676785CDB4}"/>
              </a:ext>
            </a:extLst>
          </p:cNvPr>
          <p:cNvSpPr txBox="1"/>
          <p:nvPr/>
        </p:nvSpPr>
        <p:spPr>
          <a:xfrm>
            <a:off x="3080658" y="6315759"/>
            <a:ext cx="9775371" cy="646331"/>
          </a:xfrm>
          <a:prstGeom prst="rect">
            <a:avLst/>
          </a:prstGeom>
          <a:noFill/>
        </p:spPr>
        <p:txBody>
          <a:bodyPr wrap="square">
            <a:spAutoFit/>
          </a:bodyPr>
          <a:lstStyle/>
          <a:p>
            <a:r>
              <a:rPr lang="en-US" dirty="0">
                <a:hlinkClick r:id="rId4"/>
              </a:rPr>
              <a:t>https://www.politico.com/news/agenda/2020/03/10/coronavirus-crisis-fema-125076</a:t>
            </a:r>
            <a:endParaRPr lang="en-US" dirty="0"/>
          </a:p>
          <a:p>
            <a:endParaRPr lang="en-US" dirty="0"/>
          </a:p>
        </p:txBody>
      </p:sp>
    </p:spTree>
    <p:extLst>
      <p:ext uri="{BB962C8B-B14F-4D97-AF65-F5344CB8AC3E}">
        <p14:creationId xmlns:p14="http://schemas.microsoft.com/office/powerpoint/2010/main" val="171065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2064-27F5-55C4-28F5-FD5485A2C7B0}"/>
              </a:ext>
            </a:extLst>
          </p:cNvPr>
          <p:cNvSpPr>
            <a:spLocks noGrp="1"/>
          </p:cNvSpPr>
          <p:nvPr>
            <p:ph type="title"/>
          </p:nvPr>
        </p:nvSpPr>
        <p:spPr>
          <a:xfrm>
            <a:off x="485776" y="355601"/>
            <a:ext cx="11223623" cy="495299"/>
          </a:xfrm>
        </p:spPr>
        <p:txBody>
          <a:bodyPr anchor="t">
            <a:normAutofit/>
          </a:bodyPr>
          <a:lstStyle/>
          <a:p>
            <a:r>
              <a:rPr lang="en-US" dirty="0"/>
              <a:t>Reflection</a:t>
            </a:r>
          </a:p>
        </p:txBody>
      </p:sp>
      <p:sp>
        <p:nvSpPr>
          <p:cNvPr id="3" name="Content Placeholder 2">
            <a:extLst>
              <a:ext uri="{FF2B5EF4-FFF2-40B4-BE49-F238E27FC236}">
                <a16:creationId xmlns:a16="http://schemas.microsoft.com/office/drawing/2014/main" id="{BB1E7B35-505E-E03F-7F09-D4C5FDD9BD8D}"/>
              </a:ext>
            </a:extLst>
          </p:cNvPr>
          <p:cNvSpPr>
            <a:spLocks noGrp="1"/>
          </p:cNvSpPr>
          <p:nvPr>
            <p:ph sz="half" idx="1"/>
          </p:nvPr>
        </p:nvSpPr>
        <p:spPr>
          <a:xfrm>
            <a:off x="485775" y="1609725"/>
            <a:ext cx="5495925" cy="4514850"/>
          </a:xfrm>
        </p:spPr>
        <p:txBody>
          <a:bodyPr anchor="t">
            <a:normAutofit/>
          </a:bodyPr>
          <a:lstStyle/>
          <a:p>
            <a:pPr marL="0" indent="0">
              <a:buNone/>
            </a:pPr>
            <a:r>
              <a:rPr lang="en-US" dirty="0"/>
              <a:t>Reflection: Covid demonstrated the value of emergency management’s “all hazards” approach. An emergency manager is the Swiss Army knife of crisis management. We, as emergency managers, should expect to step up and lead whenever a major  emerges, regardless of whether it’s a “traditional” disaster or not—for example, a cyber-attack with physical consequences.</a:t>
            </a:r>
          </a:p>
        </p:txBody>
      </p:sp>
      <p:pic>
        <p:nvPicPr>
          <p:cNvPr id="1028" name="Picture 4" descr="FEMA">
            <a:extLst>
              <a:ext uri="{FF2B5EF4-FFF2-40B4-BE49-F238E27FC236}">
                <a16:creationId xmlns:a16="http://schemas.microsoft.com/office/drawing/2014/main" id="{59EBC6EF-48B7-D847-EB74-C97EDA4902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0300" y="1498425"/>
            <a:ext cx="5499100" cy="3670649"/>
          </a:xfrm>
          <a:prstGeom prst="rect">
            <a:avLst/>
          </a:prstGeom>
          <a:solidFill>
            <a:srgbClr val="FFFFFF"/>
          </a:solidFill>
        </p:spPr>
      </p:pic>
      <p:sp>
        <p:nvSpPr>
          <p:cNvPr id="5" name="Slide Number Placeholder 4">
            <a:extLst>
              <a:ext uri="{FF2B5EF4-FFF2-40B4-BE49-F238E27FC236}">
                <a16:creationId xmlns:a16="http://schemas.microsoft.com/office/drawing/2014/main" id="{477BC509-EB3C-2FA3-45C2-0CC75E2CD5C5}"/>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26</a:t>
            </a:fld>
            <a:endParaRPr lang="en-US"/>
          </a:p>
        </p:txBody>
      </p:sp>
      <p:sp>
        <p:nvSpPr>
          <p:cNvPr id="1033" name="Footer Placeholder 5">
            <a:extLst>
              <a:ext uri="{FF2B5EF4-FFF2-40B4-BE49-F238E27FC236}">
                <a16:creationId xmlns:a16="http://schemas.microsoft.com/office/drawing/2014/main" id="{5BADBEB2-D14C-F852-89B7-C560BCDF87BB}"/>
              </a:ext>
            </a:extLst>
          </p:cNvPr>
          <p:cNvSpPr>
            <a:spLocks noGrp="1"/>
          </p:cNvSpPr>
          <p:nvPr>
            <p:ph type="ftr" sz="quarter" idx="11"/>
          </p:nvPr>
        </p:nvSpPr>
        <p:spPr>
          <a:xfrm>
            <a:off x="6210000" y="5791200"/>
            <a:ext cx="4546800" cy="847200"/>
          </a:xfrm>
        </p:spPr>
        <p:txBody>
          <a:bodyPr/>
          <a:lstStyle/>
          <a:p>
            <a:pPr algn="l"/>
            <a:r>
              <a:rPr lang="en-US" sz="1400" b="0" i="0" dirty="0">
                <a:solidFill>
                  <a:srgbClr val="696D70"/>
                </a:solidFill>
                <a:effectLst/>
                <a:highlight>
                  <a:srgbClr val="FFFFFF"/>
                </a:highlight>
              </a:rPr>
              <a:t>President Donald Trump, FEMA Administrator Pete Gaynor, former White House chief of staff Mick Mulvaney, EPA Administrator Andrew Wheeler and Assistant Secretary of Commerce for Environmental Observation and Prediction Neil Jacobs. | Jacquelyn Martin/AP Photo</a:t>
            </a:r>
          </a:p>
          <a:p>
            <a:br>
              <a:rPr lang="en-US" b="0" i="0" dirty="0">
                <a:solidFill>
                  <a:srgbClr val="696D70"/>
                </a:solidFill>
                <a:effectLst/>
                <a:highlight>
                  <a:srgbClr val="FFFFFF"/>
                </a:highlight>
                <a:latin typeface="din-2014"/>
              </a:rPr>
            </a:br>
            <a:endParaRPr lang="en-US" dirty="0"/>
          </a:p>
        </p:txBody>
      </p:sp>
      <p:sp>
        <p:nvSpPr>
          <p:cNvPr id="16" name="Text Placeholder 6">
            <a:extLst>
              <a:ext uri="{FF2B5EF4-FFF2-40B4-BE49-F238E27FC236}">
                <a16:creationId xmlns:a16="http://schemas.microsoft.com/office/drawing/2014/main" id="{98154BF7-B83F-EFBE-988B-472487904133}"/>
              </a:ext>
            </a:extLst>
          </p:cNvPr>
          <p:cNvSpPr>
            <a:spLocks noGrp="1"/>
          </p:cNvSpPr>
          <p:nvPr>
            <p:ph type="body" sz="quarter" idx="12"/>
          </p:nvPr>
        </p:nvSpPr>
        <p:spPr>
          <a:xfrm>
            <a:off x="485776" y="806400"/>
            <a:ext cx="11225023" cy="320400"/>
          </a:xfrm>
        </p:spPr>
        <p:txBody>
          <a:bodyPr anchor="t">
            <a:normAutofit/>
          </a:bodyPr>
          <a:lstStyle/>
          <a:p>
            <a:r>
              <a:rPr lang="en-US" dirty="0"/>
              <a:t>FEMA is the nation’s all-hazards agency</a:t>
            </a:r>
          </a:p>
        </p:txBody>
      </p:sp>
    </p:spTree>
    <p:extLst>
      <p:ext uri="{BB962C8B-B14F-4D97-AF65-F5344CB8AC3E}">
        <p14:creationId xmlns:p14="http://schemas.microsoft.com/office/powerpoint/2010/main" val="352218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Lessons learned</a:t>
            </a:r>
          </a:p>
        </p:txBody>
      </p:sp>
      <p:sp>
        <p:nvSpPr>
          <p:cNvPr id="3" name="Text Placeholder 2"/>
          <p:cNvSpPr>
            <a:spLocks noGrp="1"/>
          </p:cNvSpPr>
          <p:nvPr>
            <p:ph type="body" idx="1"/>
          </p:nvPr>
        </p:nvSpPr>
        <p:spPr/>
        <p:txBody>
          <a:bodyPr/>
          <a:lstStyle/>
          <a:p>
            <a:r>
              <a:rPr lang="en-US" dirty="0"/>
              <a:t>5</a:t>
            </a:r>
          </a:p>
        </p:txBody>
      </p:sp>
    </p:spTree>
    <p:extLst>
      <p:ext uri="{BB962C8B-B14F-4D97-AF65-F5344CB8AC3E}">
        <p14:creationId xmlns:p14="http://schemas.microsoft.com/office/powerpoint/2010/main" val="412354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niel Kaniewski testifying before the Senate Banking Committee">
            <a:extLst>
              <a:ext uri="{FF2B5EF4-FFF2-40B4-BE49-F238E27FC236}">
                <a16:creationId xmlns:a16="http://schemas.microsoft.com/office/drawing/2014/main" id="{D29F4967-EAEB-9DC9-D9D3-155D03799DEC}"/>
              </a:ext>
            </a:extLst>
          </p:cNvPr>
          <p:cNvPicPr>
            <a:picLocks noChangeAspect="1"/>
          </p:cNvPicPr>
          <p:nvPr/>
        </p:nvPicPr>
        <p:blipFill rotWithShape="1">
          <a:blip r:embed="rId2">
            <a:extLst>
              <a:ext uri="{28A0092B-C50C-407E-A947-70E740481C1C}">
                <a14:useLocalDpi xmlns:a14="http://schemas.microsoft.com/office/drawing/2010/main" val="0"/>
              </a:ext>
            </a:extLst>
          </a:blip>
          <a:srcRect r="2" b="3049"/>
          <a:stretch/>
        </p:blipFill>
        <p:spPr>
          <a:xfrm>
            <a:off x="472440" y="1463040"/>
            <a:ext cx="6949440" cy="4480560"/>
          </a:xfrm>
          <a:prstGeom prst="rect">
            <a:avLst/>
          </a:prstGeom>
          <a:noFill/>
        </p:spPr>
      </p:pic>
      <p:sp>
        <p:nvSpPr>
          <p:cNvPr id="3" name="Content Placeholder 2">
            <a:extLst>
              <a:ext uri="{FF2B5EF4-FFF2-40B4-BE49-F238E27FC236}">
                <a16:creationId xmlns:a16="http://schemas.microsoft.com/office/drawing/2014/main" id="{B4FD9F97-0DD1-0D63-B76B-2712C2C76455}"/>
              </a:ext>
            </a:extLst>
          </p:cNvPr>
          <p:cNvSpPr>
            <a:spLocks noGrp="1"/>
          </p:cNvSpPr>
          <p:nvPr>
            <p:ph sz="quarter" idx="14"/>
          </p:nvPr>
        </p:nvSpPr>
        <p:spPr>
          <a:xfrm>
            <a:off x="7668768" y="1463040"/>
            <a:ext cx="4050792" cy="4114800"/>
          </a:xfrm>
        </p:spPr>
        <p:txBody>
          <a:bodyPr anchor="ctr">
            <a:normAutofit lnSpcReduction="10000"/>
          </a:bodyPr>
          <a:lstStyle/>
          <a:p>
            <a:pPr marL="342900" indent="-342900">
              <a:lnSpc>
                <a:spcPct val="90000"/>
              </a:lnSpc>
              <a:buFont typeface="Arial" panose="020B0604020202020204" pitchFamily="34" charset="0"/>
              <a:buChar char="•"/>
            </a:pPr>
            <a:r>
              <a:rPr lang="en-US" sz="2000" dirty="0"/>
              <a:t>Chosen the right career path and would dedicate my life to protecting Americans from disasters.
Learned the importance of effective communication and response in the face of a crisis
Realized the need for policy changes and efforts to reduce the consequences of future disasters
Recognized the value of emergency management's 'all hazards' approach</a:t>
            </a:r>
          </a:p>
          <a:p>
            <a:pPr marL="0" indent="0">
              <a:lnSpc>
                <a:spcPct val="90000"/>
              </a:lnSpc>
              <a:buNone/>
            </a:pPr>
            <a:endParaRPr lang="en-US" sz="2000" dirty="0"/>
          </a:p>
        </p:txBody>
      </p:sp>
      <p:sp>
        <p:nvSpPr>
          <p:cNvPr id="4" name="Slide Number Placeholder 3">
            <a:extLst>
              <a:ext uri="{FF2B5EF4-FFF2-40B4-BE49-F238E27FC236}">
                <a16:creationId xmlns:a16="http://schemas.microsoft.com/office/drawing/2014/main" id="{DEF1B83F-5F3B-6374-4EC3-97B0E0A633BC}"/>
              </a:ext>
            </a:extLst>
          </p:cNvPr>
          <p:cNvSpPr>
            <a:spLocks noGrp="1"/>
          </p:cNvSpPr>
          <p:nvPr>
            <p:ph type="sldNum" sz="quarter" idx="18"/>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28</a:t>
            </a:fld>
            <a:endParaRPr lang="en-US"/>
          </a:p>
        </p:txBody>
      </p:sp>
      <p:sp>
        <p:nvSpPr>
          <p:cNvPr id="2" name="Title 1">
            <a:extLst>
              <a:ext uri="{FF2B5EF4-FFF2-40B4-BE49-F238E27FC236}">
                <a16:creationId xmlns:a16="http://schemas.microsoft.com/office/drawing/2014/main" id="{01689117-3341-3AAE-F423-E643BA8C19C6}"/>
              </a:ext>
            </a:extLst>
          </p:cNvPr>
          <p:cNvSpPr>
            <a:spLocks noGrp="1"/>
          </p:cNvSpPr>
          <p:nvPr>
            <p:ph type="title"/>
          </p:nvPr>
        </p:nvSpPr>
        <p:spPr>
          <a:xfrm>
            <a:off x="472440" y="394434"/>
            <a:ext cx="11247120" cy="1097280"/>
          </a:xfrm>
        </p:spPr>
        <p:txBody>
          <a:bodyPr anchor="t">
            <a:normAutofit/>
          </a:bodyPr>
          <a:lstStyle/>
          <a:p>
            <a:r>
              <a:rPr lang="en-US" dirty="0"/>
              <a:t>Lessons learned: Personal</a:t>
            </a:r>
            <a:br>
              <a:rPr lang="en-US" dirty="0"/>
            </a:br>
            <a:endParaRPr lang="en-US" dirty="0"/>
          </a:p>
        </p:txBody>
      </p:sp>
      <p:sp>
        <p:nvSpPr>
          <p:cNvPr id="10" name="Text Placeholder 5">
            <a:extLst>
              <a:ext uri="{FF2B5EF4-FFF2-40B4-BE49-F238E27FC236}">
                <a16:creationId xmlns:a16="http://schemas.microsoft.com/office/drawing/2014/main" id="{449AB2B0-A4F0-CA84-9F38-DB8F144E32FE}"/>
              </a:ext>
            </a:extLst>
          </p:cNvPr>
          <p:cNvSpPr>
            <a:spLocks noGrp="1"/>
          </p:cNvSpPr>
          <p:nvPr>
            <p:ph type="body" sz="quarter" idx="15"/>
          </p:nvPr>
        </p:nvSpPr>
        <p:spPr>
          <a:xfrm>
            <a:off x="472440" y="914400"/>
            <a:ext cx="4050792" cy="365760"/>
          </a:xfrm>
        </p:spPr>
        <p:txBody>
          <a:bodyPr anchor="ctr">
            <a:normAutofit/>
          </a:bodyPr>
          <a:lstStyle/>
          <a:p>
            <a:r>
              <a:rPr lang="en-US" sz="1800" b="1" dirty="0">
                <a:solidFill>
                  <a:srgbClr val="002C77"/>
                </a:solidFill>
              </a:rPr>
              <a:t>What these disasters taught me</a:t>
            </a:r>
          </a:p>
        </p:txBody>
      </p:sp>
    </p:spTree>
    <p:extLst>
      <p:ext uri="{BB962C8B-B14F-4D97-AF65-F5344CB8AC3E}">
        <p14:creationId xmlns:p14="http://schemas.microsoft.com/office/powerpoint/2010/main" val="380271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9117-3341-3AAE-F423-E643BA8C19C6}"/>
              </a:ext>
            </a:extLst>
          </p:cNvPr>
          <p:cNvSpPr>
            <a:spLocks noGrp="1"/>
          </p:cNvSpPr>
          <p:nvPr>
            <p:ph type="title"/>
          </p:nvPr>
        </p:nvSpPr>
        <p:spPr/>
        <p:txBody>
          <a:bodyPr anchor="t">
            <a:normAutofit/>
          </a:bodyPr>
          <a:lstStyle/>
          <a:p>
            <a:r>
              <a:rPr lang="en-US" dirty="0"/>
              <a:t>Lessons learned: Policy actions</a:t>
            </a:r>
          </a:p>
        </p:txBody>
      </p:sp>
      <p:sp>
        <p:nvSpPr>
          <p:cNvPr id="3" name="Content Placeholder 2">
            <a:extLst>
              <a:ext uri="{FF2B5EF4-FFF2-40B4-BE49-F238E27FC236}">
                <a16:creationId xmlns:a16="http://schemas.microsoft.com/office/drawing/2014/main" id="{B4FD9F97-0DD1-0D63-B76B-2712C2C76455}"/>
              </a:ext>
            </a:extLst>
          </p:cNvPr>
          <p:cNvSpPr>
            <a:spLocks noGrp="1"/>
          </p:cNvSpPr>
          <p:nvPr>
            <p:ph sz="half" idx="1"/>
          </p:nvPr>
        </p:nvSpPr>
        <p:spPr/>
        <p:txBody>
          <a:bodyPr anchor="t">
            <a:normAutofit/>
          </a:bodyPr>
          <a:lstStyle/>
          <a:p>
            <a:r>
              <a:rPr lang="en-US" dirty="0"/>
              <a:t>Homeland Security Act of 2002 (created DHS)</a:t>
            </a:r>
          </a:p>
          <a:p>
            <a:r>
              <a:rPr lang="en-US" dirty="0"/>
              <a:t>Post-Katrina Emergency Management Reform Act of 2006 (re-organized FEMA/DHS)</a:t>
            </a:r>
          </a:p>
          <a:p>
            <a:r>
              <a:rPr lang="en-US" dirty="0"/>
              <a:t>Disaster Recovery Reform Act of 2018 (BRIC)</a:t>
            </a:r>
          </a:p>
          <a:p>
            <a:pPr marL="0" indent="0">
              <a:buNone/>
            </a:pPr>
            <a:endParaRPr lang="en-US" dirty="0"/>
          </a:p>
        </p:txBody>
      </p:sp>
      <p:sp>
        <p:nvSpPr>
          <p:cNvPr id="4" name="Slide Number Placeholder 3">
            <a:extLst>
              <a:ext uri="{FF2B5EF4-FFF2-40B4-BE49-F238E27FC236}">
                <a16:creationId xmlns:a16="http://schemas.microsoft.com/office/drawing/2014/main" id="{DEF1B83F-5F3B-6374-4EC3-97B0E0A633BC}"/>
              </a:ext>
            </a:extLst>
          </p:cNvPr>
          <p:cNvSpPr>
            <a:spLocks noGrp="1"/>
          </p:cNvSpPr>
          <p:nvPr>
            <p:ph type="sldNum" sz="quarter" idx="10"/>
          </p:nvPr>
        </p:nvSpPr>
        <p:spPr/>
        <p:txBody>
          <a:bodyPr wrap="square">
            <a:normAutofit/>
          </a:bodyPr>
          <a:lstStyle/>
          <a:p>
            <a:pPr>
              <a:spcAft>
                <a:spcPts val="600"/>
              </a:spcAft>
            </a:pPr>
            <a:fld id="{DF66040D-6F20-4F4B-8995-856BEECD84BE}" type="slidenum">
              <a:rPr lang="en-US" smtClean="0"/>
              <a:pPr>
                <a:spcAft>
                  <a:spcPts val="600"/>
                </a:spcAft>
              </a:pPr>
              <a:t>29</a:t>
            </a:fld>
            <a:endParaRPr lang="en-US"/>
          </a:p>
        </p:txBody>
      </p:sp>
      <p:sp>
        <p:nvSpPr>
          <p:cNvPr id="6" name="Text Placeholder 5">
            <a:extLst>
              <a:ext uri="{FF2B5EF4-FFF2-40B4-BE49-F238E27FC236}">
                <a16:creationId xmlns:a16="http://schemas.microsoft.com/office/drawing/2014/main" id="{449AB2B0-A4F0-CA84-9F38-DB8F144E32FE}"/>
              </a:ext>
            </a:extLst>
          </p:cNvPr>
          <p:cNvSpPr>
            <a:spLocks noGrp="1"/>
          </p:cNvSpPr>
          <p:nvPr>
            <p:ph type="body" sz="quarter" idx="12"/>
          </p:nvPr>
        </p:nvSpPr>
        <p:spPr/>
        <p:txBody>
          <a:bodyPr anchor="t">
            <a:normAutofit/>
          </a:bodyPr>
          <a:lstStyle/>
          <a:p>
            <a:r>
              <a:rPr lang="en-US" dirty="0"/>
              <a:t>Policymakers acted following 9/11, Katrina, and Maria</a:t>
            </a:r>
          </a:p>
        </p:txBody>
      </p:sp>
      <p:pic>
        <p:nvPicPr>
          <p:cNvPr id="5122" name="Picture 2" descr="A piece of paper with the FEMA logo on it resting on top of a form on a wooden surface.">
            <a:extLst>
              <a:ext uri="{FF2B5EF4-FFF2-40B4-BE49-F238E27FC236}">
                <a16:creationId xmlns:a16="http://schemas.microsoft.com/office/drawing/2014/main" id="{DB72313B-49FA-7EA1-04A2-9A4FC7C8C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2829457"/>
            <a:ext cx="5805335" cy="30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5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9/11 – September 11, 2001</a:t>
            </a:r>
          </a:p>
        </p:txBody>
      </p:sp>
      <p:sp>
        <p:nvSpPr>
          <p:cNvPr id="3" name="Text Placeholder 2"/>
          <p:cNvSpPr>
            <a:spLocks noGrp="1"/>
          </p:cNvSpPr>
          <p:nvPr>
            <p:ph type="body" idx="1"/>
          </p:nvPr>
        </p:nvSpPr>
        <p:spPr/>
        <p:txBody>
          <a:bodyPr/>
          <a:lstStyle/>
          <a:p>
            <a:r>
              <a:rPr lang="en-US" dirty="0"/>
              <a:t>1</a:t>
            </a:r>
          </a:p>
        </p:txBody>
      </p:sp>
    </p:spTree>
    <p:extLst>
      <p:ext uri="{BB962C8B-B14F-4D97-AF65-F5344CB8AC3E}">
        <p14:creationId xmlns:p14="http://schemas.microsoft.com/office/powerpoint/2010/main" val="325965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Disaster Resilience</a:t>
            </a:r>
          </a:p>
        </p:txBody>
      </p:sp>
      <p:sp>
        <p:nvSpPr>
          <p:cNvPr id="3" name="Text Placeholder 2"/>
          <p:cNvSpPr>
            <a:spLocks noGrp="1"/>
          </p:cNvSpPr>
          <p:nvPr>
            <p:ph type="body" idx="1"/>
          </p:nvPr>
        </p:nvSpPr>
        <p:spPr/>
        <p:txBody>
          <a:bodyPr/>
          <a:lstStyle/>
          <a:p>
            <a:r>
              <a:rPr lang="en-US" dirty="0"/>
              <a:t>6</a:t>
            </a:r>
          </a:p>
        </p:txBody>
      </p:sp>
    </p:spTree>
    <p:extLst>
      <p:ext uri="{BB962C8B-B14F-4D97-AF65-F5344CB8AC3E}">
        <p14:creationId xmlns:p14="http://schemas.microsoft.com/office/powerpoint/2010/main" val="398257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296C4AD1-BE79-442C-8611-1AD3E58306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5" name="Object 24" hidden="1">
                        <a:extLst>
                          <a:ext uri="{FF2B5EF4-FFF2-40B4-BE49-F238E27FC236}">
                            <a16:creationId xmlns:a16="http://schemas.microsoft.com/office/drawing/2014/main" id="{296C4AD1-BE79-442C-8611-1AD3E58306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hidden="1">
            <a:extLst>
              <a:ext uri="{FF2B5EF4-FFF2-40B4-BE49-F238E27FC236}">
                <a16:creationId xmlns:a16="http://schemas.microsoft.com/office/drawing/2014/main" id="{D0A3C057-83D9-495C-BF99-37DF103D1BCC}"/>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err="1">
              <a:ln>
                <a:noFill/>
              </a:ln>
              <a:solidFill>
                <a:prstClr val="white"/>
              </a:solidFill>
              <a:effectLst/>
              <a:uLnTx/>
              <a:uFillTx/>
              <a:latin typeface="Segoe UI" panose="020B0502040204020203" pitchFamily="34" charset="0"/>
              <a:ea typeface="+mn-ea"/>
              <a:cs typeface="+mn-cs"/>
              <a:sym typeface="Segoe UI" panose="020B0502040204020203" pitchFamily="34" charset="0"/>
            </a:endParaRPr>
          </a:p>
        </p:txBody>
      </p:sp>
      <p:grpSp>
        <p:nvGrpSpPr>
          <p:cNvPr id="2" name="Group 1">
            <a:extLst>
              <a:ext uri="{FF2B5EF4-FFF2-40B4-BE49-F238E27FC236}">
                <a16:creationId xmlns:a16="http://schemas.microsoft.com/office/drawing/2014/main" id="{8D2180DB-7EF3-40B6-9D3F-BE8121E5B82C}"/>
              </a:ext>
            </a:extLst>
          </p:cNvPr>
          <p:cNvGrpSpPr/>
          <p:nvPr/>
        </p:nvGrpSpPr>
        <p:grpSpPr>
          <a:xfrm>
            <a:off x="457098" y="1489831"/>
            <a:ext cx="11448349" cy="4263269"/>
            <a:chOff x="457099" y="1489831"/>
            <a:chExt cx="10259670" cy="3820615"/>
          </a:xfrm>
        </p:grpSpPr>
        <p:pic>
          <p:nvPicPr>
            <p:cNvPr id="9" name="Picture 8">
              <a:extLst>
                <a:ext uri="{FF2B5EF4-FFF2-40B4-BE49-F238E27FC236}">
                  <a16:creationId xmlns:a16="http://schemas.microsoft.com/office/drawing/2014/main" id="{8602ABFF-5D1F-4DF9-88C4-8EAEA6BFBDC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668768" y="1492973"/>
              <a:ext cx="1422925" cy="1965826"/>
            </a:xfrm>
            <a:prstGeom prst="rect">
              <a:avLst/>
            </a:prstGeom>
            <a:ln>
              <a:noFill/>
            </a:ln>
            <a:effectLst/>
          </p:spPr>
        </p:pic>
        <p:pic>
          <p:nvPicPr>
            <p:cNvPr id="10" name="Picture 7">
              <a:extLst>
                <a:ext uri="{FF2B5EF4-FFF2-40B4-BE49-F238E27FC236}">
                  <a16:creationId xmlns:a16="http://schemas.microsoft.com/office/drawing/2014/main" id="{53EFB238-BA47-463C-9C33-F443485C6CA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192970" y="1492973"/>
              <a:ext cx="1374529" cy="196625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F59CCA80-2EC5-4B82-BCBA-475EE8B07C95}"/>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668768" y="3542679"/>
              <a:ext cx="1429723" cy="176776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E0C5C31F-F58F-47D1-BE12-5195670DF8E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0860"/>
            <a:stretch/>
          </p:blipFill>
          <p:spPr>
            <a:xfrm>
              <a:off x="9192970" y="3542679"/>
              <a:ext cx="1523799" cy="1767767"/>
            </a:xfrm>
            <a:prstGeom prst="rect">
              <a:avLst/>
            </a:prstGeom>
            <a:ln>
              <a:noFill/>
            </a:ln>
            <a:effectLst/>
          </p:spPr>
        </p:pic>
        <p:grpSp>
          <p:nvGrpSpPr>
            <p:cNvPr id="13" name="Group 12">
              <a:extLst>
                <a:ext uri="{FF2B5EF4-FFF2-40B4-BE49-F238E27FC236}">
                  <a16:creationId xmlns:a16="http://schemas.microsoft.com/office/drawing/2014/main" id="{FC67C80C-E19B-42F5-8D44-C2FFAA51F224}"/>
                </a:ext>
              </a:extLst>
            </p:cNvPr>
            <p:cNvGrpSpPr/>
            <p:nvPr/>
          </p:nvGrpSpPr>
          <p:grpSpPr>
            <a:xfrm>
              <a:off x="457099" y="1489831"/>
              <a:ext cx="6972401" cy="3819709"/>
              <a:chOff x="452704" y="1883991"/>
              <a:chExt cx="7902103" cy="3800888"/>
            </a:xfrm>
          </p:grpSpPr>
          <p:pic>
            <p:nvPicPr>
              <p:cNvPr id="14" name="Picture 13">
                <a:extLst>
                  <a:ext uri="{FF2B5EF4-FFF2-40B4-BE49-F238E27FC236}">
                    <a16:creationId xmlns:a16="http://schemas.microsoft.com/office/drawing/2014/main" id="{CC19B640-41DB-4AA0-A30C-3BBF0568518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
              <a:stretch/>
            </p:blipFill>
            <p:spPr>
              <a:xfrm>
                <a:off x="452704" y="1883991"/>
                <a:ext cx="7902103" cy="644493"/>
              </a:xfrm>
              <a:prstGeom prst="rect">
                <a:avLst/>
              </a:prstGeom>
            </p:spPr>
          </p:pic>
          <p:pic>
            <p:nvPicPr>
              <p:cNvPr id="15" name="Picture 2" descr="https://cdn.ymaws.com/www.nibs.org/resource/resmgr/reports/mitigation_saves_2019/ms_2019_table_wide.jpg">
                <a:extLst>
                  <a:ext uri="{FF2B5EF4-FFF2-40B4-BE49-F238E27FC236}">
                    <a16:creationId xmlns:a16="http://schemas.microsoft.com/office/drawing/2014/main" id="{8B410D63-74DD-426D-80CB-674B471C9ED2}"/>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452704" y="2548732"/>
                <a:ext cx="7902103" cy="313614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extLst>
                <a:ext uri="{FF2B5EF4-FFF2-40B4-BE49-F238E27FC236}">
                  <a16:creationId xmlns:a16="http://schemas.microsoft.com/office/drawing/2014/main" id="{2115C845-0BB5-46A6-A536-BF94DB35E804}"/>
                </a:ext>
              </a:extLst>
            </p:cNvPr>
            <p:cNvSpPr/>
            <p:nvPr/>
          </p:nvSpPr>
          <p:spPr>
            <a:xfrm>
              <a:off x="457200" y="1497013"/>
              <a:ext cx="6949440" cy="631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0" rIns="182880" bIns="18288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Segoe UI Light"/>
                  <a:ea typeface="+mn-ea"/>
                  <a:cs typeface="+mn-cs"/>
                </a:rPr>
                <a:t>Natural Hazard Mitigation Saves</a:t>
              </a:r>
            </a:p>
          </p:txBody>
        </p:sp>
      </p:grpSp>
      <p:sp>
        <p:nvSpPr>
          <p:cNvPr id="27" name="Title 26">
            <a:extLst>
              <a:ext uri="{FF2B5EF4-FFF2-40B4-BE49-F238E27FC236}">
                <a16:creationId xmlns:a16="http://schemas.microsoft.com/office/drawing/2014/main" id="{E47A523C-4AB0-4D14-9D18-0769793D212C}"/>
              </a:ext>
            </a:extLst>
          </p:cNvPr>
          <p:cNvSpPr>
            <a:spLocks noGrp="1"/>
          </p:cNvSpPr>
          <p:nvPr>
            <p:ph type="title"/>
          </p:nvPr>
        </p:nvSpPr>
        <p:spPr>
          <a:xfrm>
            <a:off x="472440" y="394434"/>
            <a:ext cx="11247120" cy="334909"/>
          </a:xfrm>
        </p:spPr>
        <p:txBody>
          <a:bodyPr/>
          <a:lstStyle/>
          <a:p>
            <a:r>
              <a:rPr lang="en-GB" dirty="0"/>
              <a:t>Benefits of Hazard Mitigation</a:t>
            </a:r>
          </a:p>
        </p:txBody>
      </p:sp>
      <p:sp>
        <p:nvSpPr>
          <p:cNvPr id="4" name="Text Placeholder 5">
            <a:extLst>
              <a:ext uri="{FF2B5EF4-FFF2-40B4-BE49-F238E27FC236}">
                <a16:creationId xmlns:a16="http://schemas.microsoft.com/office/drawing/2014/main" id="{0EFD70E1-EC13-5016-D952-7F1BAB347A08}"/>
              </a:ext>
            </a:extLst>
          </p:cNvPr>
          <p:cNvSpPr txBox="1">
            <a:spLocks/>
          </p:cNvSpPr>
          <p:nvPr/>
        </p:nvSpPr>
        <p:spPr>
          <a:xfrm>
            <a:off x="457098" y="830461"/>
            <a:ext cx="11226800" cy="320400"/>
          </a:xfrm>
          <a:prstGeom prst="rect">
            <a:avLst/>
          </a:prstGeom>
        </p:spPr>
        <p:txBody>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0" indent="0">
              <a:buNone/>
            </a:pPr>
            <a:r>
              <a:rPr lang="en-US" b="1" dirty="0">
                <a:solidFill>
                  <a:srgbClr val="002C77"/>
                </a:solidFill>
              </a:rPr>
              <a:t>NIBS found 6:1 Benefit Cost Ratio</a:t>
            </a:r>
          </a:p>
        </p:txBody>
      </p:sp>
    </p:spTree>
    <p:extLst>
      <p:ext uri="{BB962C8B-B14F-4D97-AF65-F5344CB8AC3E}">
        <p14:creationId xmlns:p14="http://schemas.microsoft.com/office/powerpoint/2010/main" val="1525654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E7619-C141-4E2A-A613-40E51CB079D3}"/>
              </a:ext>
            </a:extLst>
          </p:cNvPr>
          <p:cNvSpPr>
            <a:spLocks noGrp="1"/>
          </p:cNvSpPr>
          <p:nvPr>
            <p:ph sz="quarter" idx="11"/>
          </p:nvPr>
        </p:nvSpPr>
        <p:spPr/>
        <p:txBody>
          <a:bodyPr/>
          <a:lstStyle/>
          <a:p>
            <a:r>
              <a:rPr lang="en-US" sz="2400" dirty="0">
                <a:latin typeface="+mj-lt"/>
              </a:rPr>
              <a:t>Community Disaster Resilience Zones</a:t>
            </a:r>
          </a:p>
          <a:p>
            <a:pPr marL="514350" lvl="1" indent="-285750">
              <a:buFont typeface="Arial" panose="020B0604020202020204" pitchFamily="34" charset="0"/>
              <a:buChar char="•"/>
            </a:pPr>
            <a:r>
              <a:rPr lang="en-US" dirty="0"/>
              <a:t>FEMA has designated communities most in need of hazard mitigation assistance, as identified by a risk analysis tool that considers such factors as social vulnerability, natural hazards loss exposures, and lack of resilience.</a:t>
            </a:r>
          </a:p>
          <a:p>
            <a:pPr marL="514350" lvl="1" indent="-285750">
              <a:buFont typeface="Arial" panose="020B0604020202020204" pitchFamily="34" charset="0"/>
              <a:buChar char="•"/>
            </a:pPr>
            <a:r>
              <a:rPr lang="en-US" dirty="0"/>
              <a:t>CDRZ-designated communities are eligible for technical assistance and an increased federal share for BRIC grants, up to 90% (from the current 75%). </a:t>
            </a:r>
          </a:p>
          <a:p>
            <a:pPr marL="285750" indent="-285750">
              <a:buFont typeface="Arial" panose="020B0604020202020204" pitchFamily="34" charset="0"/>
              <a:buChar char="•"/>
            </a:pPr>
            <a:endParaRPr lang="en-US" dirty="0"/>
          </a:p>
          <a:p>
            <a:r>
              <a:rPr lang="en-US" sz="2400" dirty="0">
                <a:latin typeface="+mj-lt"/>
              </a:rPr>
              <a:t>FEMA Public Assistance incentive measures</a:t>
            </a:r>
          </a:p>
          <a:p>
            <a:pPr marL="514350" lvl="1" indent="-285750">
              <a:buFont typeface="Arial" panose="020B0604020202020204" pitchFamily="34" charset="0"/>
              <a:buChar char="•"/>
            </a:pPr>
            <a:r>
              <a:rPr lang="en-US" dirty="0"/>
              <a:t>The President may provide incentives to a State or Tribal government to invest in measures that increase readiness for, and resilience from, a major disaster by recognizing such investments through a sliding scale that increases the minimum Federal share to 85 percent.</a:t>
            </a:r>
          </a:p>
          <a:p>
            <a:pPr marL="228600" lvl="1" indent="0">
              <a:buNone/>
            </a:pPr>
            <a:endParaRPr lang="en-US" dirty="0"/>
          </a:p>
          <a:p>
            <a:pPr marL="228600" lvl="1" indent="0">
              <a:buNone/>
            </a:pPr>
            <a:r>
              <a:rPr lang="en-US" dirty="0"/>
              <a:t>See: </a:t>
            </a:r>
            <a:r>
              <a:rPr lang="en-US" dirty="0">
                <a:hlinkClick r:id="rId2"/>
              </a:rPr>
              <a:t>https://www.nibs.org/blog/disaster-resilience-trillion-dollar-challenge-heres-what-fema-can-do-help</a:t>
            </a:r>
            <a:endParaRPr lang="en-US" dirty="0"/>
          </a:p>
          <a:p>
            <a:pPr marL="228600" lvl="1" indent="0">
              <a:buNone/>
            </a:pPr>
            <a:endParaRPr lang="en-US" dirty="0"/>
          </a:p>
          <a:p>
            <a:pPr>
              <a:buNone/>
            </a:pPr>
            <a:endParaRPr lang="en-US" dirty="0"/>
          </a:p>
          <a:p>
            <a:endParaRPr lang="en-US" dirty="0"/>
          </a:p>
          <a:p>
            <a:endParaRPr lang="en-US" dirty="0"/>
          </a:p>
        </p:txBody>
      </p:sp>
      <p:sp>
        <p:nvSpPr>
          <p:cNvPr id="4" name="Title 3">
            <a:extLst>
              <a:ext uri="{FF2B5EF4-FFF2-40B4-BE49-F238E27FC236}">
                <a16:creationId xmlns:a16="http://schemas.microsoft.com/office/drawing/2014/main" id="{8DB71061-3A6A-482F-9EB1-B8A55C3734A3}"/>
              </a:ext>
            </a:extLst>
          </p:cNvPr>
          <p:cNvSpPr>
            <a:spLocks noGrp="1"/>
          </p:cNvSpPr>
          <p:nvPr>
            <p:ph type="title"/>
          </p:nvPr>
        </p:nvSpPr>
        <p:spPr/>
        <p:txBody>
          <a:bodyPr/>
          <a:lstStyle/>
          <a:p>
            <a:r>
              <a:rPr lang="en-US" dirty="0"/>
              <a:t>Recent Stafford Act amendments</a:t>
            </a:r>
          </a:p>
        </p:txBody>
      </p:sp>
      <p:sp>
        <p:nvSpPr>
          <p:cNvPr id="5" name="Text Placeholder 4">
            <a:extLst>
              <a:ext uri="{FF2B5EF4-FFF2-40B4-BE49-F238E27FC236}">
                <a16:creationId xmlns:a16="http://schemas.microsoft.com/office/drawing/2014/main" id="{24167F7F-CB1D-4FB0-B435-B0EC671CB028}"/>
              </a:ext>
            </a:extLst>
          </p:cNvPr>
          <p:cNvSpPr>
            <a:spLocks noGrp="1"/>
          </p:cNvSpPr>
          <p:nvPr>
            <p:ph type="body" sz="half" idx="2"/>
          </p:nvPr>
        </p:nvSpPr>
        <p:spPr/>
        <p:txBody>
          <a:bodyPr/>
          <a:lstStyle/>
          <a:p>
            <a:r>
              <a:rPr lang="en-US" dirty="0">
                <a:solidFill>
                  <a:srgbClr val="002C77"/>
                </a:solidFill>
              </a:rPr>
              <a:t>FEMA can leverage its authorities to incentivize resilience</a:t>
            </a:r>
          </a:p>
        </p:txBody>
      </p:sp>
    </p:spTree>
    <p:extLst>
      <p:ext uri="{BB962C8B-B14F-4D97-AF65-F5344CB8AC3E}">
        <p14:creationId xmlns:p14="http://schemas.microsoft.com/office/powerpoint/2010/main" val="233483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FC16A-853E-D109-C828-269EC8CCEB2F}"/>
              </a:ext>
            </a:extLst>
          </p:cNvPr>
          <p:cNvSpPr>
            <a:spLocks noGrp="1"/>
          </p:cNvSpPr>
          <p:nvPr>
            <p:ph type="title"/>
          </p:nvPr>
        </p:nvSpPr>
        <p:spPr/>
        <p:txBody>
          <a:bodyPr>
            <a:noAutofit/>
          </a:bodyPr>
          <a:lstStyle/>
          <a:p>
            <a:r>
              <a:rPr lang="en-US" sz="4000" b="1" dirty="0"/>
              <a:t>Resilience Incentivization Roadmap 2.0</a:t>
            </a:r>
          </a:p>
        </p:txBody>
      </p:sp>
      <p:sp>
        <p:nvSpPr>
          <p:cNvPr id="5" name="Slide Number Placeholder 4">
            <a:extLst>
              <a:ext uri="{FF2B5EF4-FFF2-40B4-BE49-F238E27FC236}">
                <a16:creationId xmlns:a16="http://schemas.microsoft.com/office/drawing/2014/main" id="{6EFBF3C5-123C-0A01-C5D7-56C9E1176061}"/>
              </a:ext>
            </a:extLst>
          </p:cNvPr>
          <p:cNvSpPr>
            <a:spLocks noGrp="1"/>
          </p:cNvSpPr>
          <p:nvPr>
            <p:ph type="sldNum" sz="quarter" idx="10"/>
          </p:nvPr>
        </p:nvSpPr>
        <p:spPr/>
        <p:txBody>
          <a:bodyPr/>
          <a:lstStyle/>
          <a:p>
            <a:fld id="{1C96B417-6422-D941-B107-A50F27F79056}" type="slidenum">
              <a:rPr lang="en-US" smtClean="0"/>
              <a:t>33</a:t>
            </a:fld>
            <a:endParaRPr lang="en-US"/>
          </a:p>
        </p:txBody>
      </p:sp>
      <p:sp>
        <p:nvSpPr>
          <p:cNvPr id="7" name="Text Placeholder 6">
            <a:extLst>
              <a:ext uri="{FF2B5EF4-FFF2-40B4-BE49-F238E27FC236}">
                <a16:creationId xmlns:a16="http://schemas.microsoft.com/office/drawing/2014/main" id="{A5C2D3F2-7BDF-FDB6-2BD5-E2B82FFFC7DE}"/>
              </a:ext>
            </a:extLst>
          </p:cNvPr>
          <p:cNvSpPr>
            <a:spLocks noGrp="1"/>
          </p:cNvSpPr>
          <p:nvPr>
            <p:ph type="body" sz="quarter" idx="12"/>
          </p:nvPr>
        </p:nvSpPr>
        <p:spPr/>
        <p:txBody>
          <a:bodyPr/>
          <a:lstStyle/>
          <a:p>
            <a:r>
              <a:rPr lang="en-US" dirty="0"/>
              <a:t>National Institute of Building Sciences</a:t>
            </a:r>
          </a:p>
        </p:txBody>
      </p:sp>
      <p:pic>
        <p:nvPicPr>
          <p:cNvPr id="3" name="Picture 2">
            <a:extLst>
              <a:ext uri="{FF2B5EF4-FFF2-40B4-BE49-F238E27FC236}">
                <a16:creationId xmlns:a16="http://schemas.microsoft.com/office/drawing/2014/main" id="{0C2BECA3-FD4D-4334-B569-52F67E90E4A8}"/>
              </a:ext>
            </a:extLst>
          </p:cNvPr>
          <p:cNvPicPr>
            <a:picLocks noChangeAspect="1"/>
          </p:cNvPicPr>
          <p:nvPr/>
        </p:nvPicPr>
        <p:blipFill>
          <a:blip r:embed="rId2"/>
          <a:stretch>
            <a:fillRect/>
          </a:stretch>
        </p:blipFill>
        <p:spPr>
          <a:xfrm>
            <a:off x="875110" y="1618314"/>
            <a:ext cx="3883633" cy="4737439"/>
          </a:xfrm>
          <a:prstGeom prst="rect">
            <a:avLst/>
          </a:prstGeom>
        </p:spPr>
      </p:pic>
      <p:pic>
        <p:nvPicPr>
          <p:cNvPr id="4" name="Picture 3">
            <a:extLst>
              <a:ext uri="{FF2B5EF4-FFF2-40B4-BE49-F238E27FC236}">
                <a16:creationId xmlns:a16="http://schemas.microsoft.com/office/drawing/2014/main" id="{CE567453-9144-4DC8-86FB-9CEA9098C9B5}"/>
              </a:ext>
            </a:extLst>
          </p:cNvPr>
          <p:cNvPicPr>
            <a:picLocks noChangeAspect="1"/>
          </p:cNvPicPr>
          <p:nvPr/>
        </p:nvPicPr>
        <p:blipFill>
          <a:blip r:embed="rId3"/>
          <a:stretch>
            <a:fillRect/>
          </a:stretch>
        </p:blipFill>
        <p:spPr>
          <a:xfrm>
            <a:off x="5577536" y="1301699"/>
            <a:ext cx="5128135" cy="4960662"/>
          </a:xfrm>
          <a:prstGeom prst="rect">
            <a:avLst/>
          </a:prstGeom>
        </p:spPr>
      </p:pic>
    </p:spTree>
    <p:extLst>
      <p:ext uri="{BB962C8B-B14F-4D97-AF65-F5344CB8AC3E}">
        <p14:creationId xmlns:p14="http://schemas.microsoft.com/office/powerpoint/2010/main" val="1452080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16F1-B793-AD23-5953-D61277B2C807}"/>
              </a:ext>
            </a:extLst>
          </p:cNvPr>
          <p:cNvSpPr>
            <a:spLocks noGrp="1"/>
          </p:cNvSpPr>
          <p:nvPr>
            <p:ph type="title"/>
          </p:nvPr>
        </p:nvSpPr>
        <p:spPr/>
        <p:txBody>
          <a:bodyPr>
            <a:normAutofit/>
          </a:bodyPr>
          <a:lstStyle/>
          <a:p>
            <a:r>
              <a:rPr lang="en-US" dirty="0"/>
              <a:t>Resilience Incentivization Roadmap 2.0</a:t>
            </a:r>
          </a:p>
        </p:txBody>
      </p:sp>
      <p:sp>
        <p:nvSpPr>
          <p:cNvPr id="3" name="Date Placeholder 2">
            <a:extLst>
              <a:ext uri="{FF2B5EF4-FFF2-40B4-BE49-F238E27FC236}">
                <a16:creationId xmlns:a16="http://schemas.microsoft.com/office/drawing/2014/main" id="{0DA32EBC-9B5C-1B1C-60BC-1221CC680690}"/>
              </a:ext>
            </a:extLst>
          </p:cNvPr>
          <p:cNvSpPr>
            <a:spLocks noGrp="1"/>
          </p:cNvSpPr>
          <p:nvPr>
            <p:ph type="dt" sz="half" idx="10"/>
          </p:nvPr>
        </p:nvSpPr>
        <p:spPr/>
        <p:txBody>
          <a:bodyPr/>
          <a:lstStyle/>
          <a:p>
            <a:fld id="{C151E144-748B-944E-88AE-89A3E0814A29}" type="datetime4">
              <a:rPr lang="en-US" smtClean="0"/>
              <a:t>January 10, 2025</a:t>
            </a:fld>
            <a:endParaRPr lang="en-US" dirty="0"/>
          </a:p>
        </p:txBody>
      </p:sp>
      <p:sp>
        <p:nvSpPr>
          <p:cNvPr id="4" name="Footer Placeholder 3">
            <a:extLst>
              <a:ext uri="{FF2B5EF4-FFF2-40B4-BE49-F238E27FC236}">
                <a16:creationId xmlns:a16="http://schemas.microsoft.com/office/drawing/2014/main" id="{5337157D-B0D6-01D5-54FB-B30E6EEC11F3}"/>
              </a:ext>
            </a:extLst>
          </p:cNvPr>
          <p:cNvSpPr>
            <a:spLocks noGrp="1"/>
          </p:cNvSpPr>
          <p:nvPr>
            <p:ph type="ftr" sz="quarter" idx="11"/>
          </p:nvPr>
        </p:nvSpPr>
        <p:spPr/>
        <p:txBody>
          <a:bodyPr/>
          <a:lstStyle/>
          <a:p>
            <a:r>
              <a:rPr lang="en-US"/>
              <a:t>National Institute of Building Sciences</a:t>
            </a:r>
          </a:p>
        </p:txBody>
      </p:sp>
      <p:sp>
        <p:nvSpPr>
          <p:cNvPr id="5" name="Slide Number Placeholder 4">
            <a:extLst>
              <a:ext uri="{FF2B5EF4-FFF2-40B4-BE49-F238E27FC236}">
                <a16:creationId xmlns:a16="http://schemas.microsoft.com/office/drawing/2014/main" id="{72053AE4-4321-3455-9611-5EC663531FEE}"/>
              </a:ext>
            </a:extLst>
          </p:cNvPr>
          <p:cNvSpPr>
            <a:spLocks noGrp="1"/>
          </p:cNvSpPr>
          <p:nvPr>
            <p:ph type="sldNum" sz="quarter" idx="12"/>
          </p:nvPr>
        </p:nvSpPr>
        <p:spPr/>
        <p:txBody>
          <a:bodyPr/>
          <a:lstStyle/>
          <a:p>
            <a:fld id="{1C96B417-6422-D941-B107-A50F27F79056}" type="slidenum">
              <a:rPr lang="en-US" smtClean="0"/>
              <a:t>34</a:t>
            </a:fld>
            <a:endParaRPr lang="en-US"/>
          </a:p>
        </p:txBody>
      </p:sp>
      <p:grpSp>
        <p:nvGrpSpPr>
          <p:cNvPr id="17" name="Group 16">
            <a:extLst>
              <a:ext uri="{FF2B5EF4-FFF2-40B4-BE49-F238E27FC236}">
                <a16:creationId xmlns:a16="http://schemas.microsoft.com/office/drawing/2014/main" id="{07A50A72-D138-1DF9-D26A-D83EBC2AE625}"/>
              </a:ext>
            </a:extLst>
          </p:cNvPr>
          <p:cNvGrpSpPr/>
          <p:nvPr/>
        </p:nvGrpSpPr>
        <p:grpSpPr>
          <a:xfrm>
            <a:off x="5862300" y="1642709"/>
            <a:ext cx="2500855" cy="4931611"/>
            <a:chOff x="5066480" y="1640967"/>
            <a:chExt cx="2103644" cy="4436055"/>
          </a:xfrm>
        </p:grpSpPr>
        <p:pic>
          <p:nvPicPr>
            <p:cNvPr id="6" name="Picture 5" descr="A book cover with a blue and green stripe&#10;&#10;Description automatically generated">
              <a:extLst>
                <a:ext uri="{FF2B5EF4-FFF2-40B4-BE49-F238E27FC236}">
                  <a16:creationId xmlns:a16="http://schemas.microsoft.com/office/drawing/2014/main" id="{06B50524-36C0-E74E-3B47-CF2C0CD2BA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1348" y="2533901"/>
              <a:ext cx="2059040" cy="751114"/>
            </a:xfrm>
            <a:prstGeom prst="rect">
              <a:avLst/>
            </a:prstGeom>
          </p:spPr>
        </p:pic>
        <p:pic>
          <p:nvPicPr>
            <p:cNvPr id="7" name="Picture 6" descr="A blue and green cover with text&#10;&#10;Description automatically generated">
              <a:extLst>
                <a:ext uri="{FF2B5EF4-FFF2-40B4-BE49-F238E27FC236}">
                  <a16:creationId xmlns:a16="http://schemas.microsoft.com/office/drawing/2014/main" id="{0C8692D3-459A-62A0-9174-E8458F74A9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6480" y="1640967"/>
              <a:ext cx="2059040" cy="765181"/>
            </a:xfrm>
            <a:prstGeom prst="rect">
              <a:avLst/>
            </a:prstGeom>
          </p:spPr>
        </p:pic>
        <p:pic>
          <p:nvPicPr>
            <p:cNvPr id="8" name="Picture 7" descr="A book cover with a map&#10;&#10;Description automatically generated">
              <a:extLst>
                <a:ext uri="{FF2B5EF4-FFF2-40B4-BE49-F238E27FC236}">
                  <a16:creationId xmlns:a16="http://schemas.microsoft.com/office/drawing/2014/main" id="{D96B50AB-2122-C3F7-C5FC-8F6BDF2E73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96216" y="3381852"/>
              <a:ext cx="2059040" cy="885333"/>
            </a:xfrm>
            <a:prstGeom prst="rect">
              <a:avLst/>
            </a:prstGeom>
          </p:spPr>
        </p:pic>
        <p:pic>
          <p:nvPicPr>
            <p:cNvPr id="9" name="Picture 8" descr="A blue and green text overlay&#10;&#10;Description automatically generated">
              <a:extLst>
                <a:ext uri="{FF2B5EF4-FFF2-40B4-BE49-F238E27FC236}">
                  <a16:creationId xmlns:a16="http://schemas.microsoft.com/office/drawing/2014/main" id="{D84BCAC2-57E4-CC22-9D33-7008EB38E4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66480" y="4418184"/>
              <a:ext cx="2073908" cy="751114"/>
            </a:xfrm>
            <a:prstGeom prst="rect">
              <a:avLst/>
            </a:prstGeom>
          </p:spPr>
        </p:pic>
        <p:pic>
          <p:nvPicPr>
            <p:cNvPr id="12" name="Picture 11" descr="A close-up of a book cover&#10;&#10;Description automatically generated">
              <a:extLst>
                <a:ext uri="{FF2B5EF4-FFF2-40B4-BE49-F238E27FC236}">
                  <a16:creationId xmlns:a16="http://schemas.microsoft.com/office/drawing/2014/main" id="{73A620EE-26C3-43FC-A52A-1C58566CAC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96216" y="5325908"/>
              <a:ext cx="2073908" cy="751114"/>
            </a:xfrm>
            <a:prstGeom prst="rect">
              <a:avLst/>
            </a:prstGeom>
          </p:spPr>
        </p:pic>
      </p:grpSp>
      <p:grpSp>
        <p:nvGrpSpPr>
          <p:cNvPr id="18" name="Group 17">
            <a:extLst>
              <a:ext uri="{FF2B5EF4-FFF2-40B4-BE49-F238E27FC236}">
                <a16:creationId xmlns:a16="http://schemas.microsoft.com/office/drawing/2014/main" id="{E193E2DB-6F66-7A8D-7F57-7696BE440D4A}"/>
              </a:ext>
            </a:extLst>
          </p:cNvPr>
          <p:cNvGrpSpPr/>
          <p:nvPr/>
        </p:nvGrpSpPr>
        <p:grpSpPr>
          <a:xfrm>
            <a:off x="8759485" y="1642709"/>
            <a:ext cx="2436220" cy="3791442"/>
            <a:chOff x="7479028" y="1648239"/>
            <a:chExt cx="2436220" cy="3791442"/>
          </a:xfrm>
        </p:grpSpPr>
        <p:pic>
          <p:nvPicPr>
            <p:cNvPr id="13" name="Picture 12" descr="A close-up of a hand holding a wallet&#10;&#10;Description automatically generated">
              <a:extLst>
                <a:ext uri="{FF2B5EF4-FFF2-40B4-BE49-F238E27FC236}">
                  <a16:creationId xmlns:a16="http://schemas.microsoft.com/office/drawing/2014/main" id="{50FDC5EA-1D9D-80EC-F533-AAAE77B0BB1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79028" y="1648239"/>
              <a:ext cx="2436220" cy="885332"/>
            </a:xfrm>
            <a:prstGeom prst="rect">
              <a:avLst/>
            </a:prstGeom>
          </p:spPr>
        </p:pic>
        <p:pic>
          <p:nvPicPr>
            <p:cNvPr id="14" name="Picture 13" descr="A close-up of a key on a hand&#10;&#10;Description automatically generated">
              <a:extLst>
                <a:ext uri="{FF2B5EF4-FFF2-40B4-BE49-F238E27FC236}">
                  <a16:creationId xmlns:a16="http://schemas.microsoft.com/office/drawing/2014/main" id="{428F1F45-09CB-BCD6-9114-6C699F403E5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479028" y="2608250"/>
              <a:ext cx="2436220" cy="850660"/>
            </a:xfrm>
            <a:prstGeom prst="rect">
              <a:avLst/>
            </a:prstGeom>
          </p:spPr>
        </p:pic>
        <p:pic>
          <p:nvPicPr>
            <p:cNvPr id="15" name="Picture 14" descr="A close-up of a book cover&#10;&#10;Description automatically generated">
              <a:extLst>
                <a:ext uri="{FF2B5EF4-FFF2-40B4-BE49-F238E27FC236}">
                  <a16:creationId xmlns:a16="http://schemas.microsoft.com/office/drawing/2014/main" id="{869520E1-95B6-C2AE-B5D7-A7D65A6BCF2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79028" y="3541265"/>
              <a:ext cx="2436220" cy="885333"/>
            </a:xfrm>
            <a:prstGeom prst="rect">
              <a:avLst/>
            </a:prstGeom>
          </p:spPr>
        </p:pic>
        <p:pic>
          <p:nvPicPr>
            <p:cNvPr id="16" name="Picture 15" descr="A close-up of a book cover&#10;&#10;Description automatically generated">
              <a:extLst>
                <a:ext uri="{FF2B5EF4-FFF2-40B4-BE49-F238E27FC236}">
                  <a16:creationId xmlns:a16="http://schemas.microsoft.com/office/drawing/2014/main" id="{778A8B64-B308-C01B-9A4E-4DED078EC73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479028" y="4508953"/>
              <a:ext cx="2436220" cy="930728"/>
            </a:xfrm>
            <a:prstGeom prst="rect">
              <a:avLst/>
            </a:prstGeom>
          </p:spPr>
        </p:pic>
      </p:grpSp>
      <p:pic>
        <p:nvPicPr>
          <p:cNvPr id="20" name="Picture 19">
            <a:extLst>
              <a:ext uri="{FF2B5EF4-FFF2-40B4-BE49-F238E27FC236}">
                <a16:creationId xmlns:a16="http://schemas.microsoft.com/office/drawing/2014/main" id="{247D7460-DF81-4A4F-09A4-711F250B2FD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50779"/>
          <a:stretch/>
        </p:blipFill>
        <p:spPr>
          <a:xfrm>
            <a:off x="205235" y="1783517"/>
            <a:ext cx="4804157" cy="4711682"/>
          </a:xfrm>
          <a:prstGeom prst="rect">
            <a:avLst/>
          </a:prstGeom>
          <a:solidFill>
            <a:schemeClr val="bg1"/>
          </a:solidFill>
        </p:spPr>
      </p:pic>
      <p:pic>
        <p:nvPicPr>
          <p:cNvPr id="11" name="Picture 10">
            <a:extLst>
              <a:ext uri="{FF2B5EF4-FFF2-40B4-BE49-F238E27FC236}">
                <a16:creationId xmlns:a16="http://schemas.microsoft.com/office/drawing/2014/main" id="{080A97D8-6832-0C9C-1379-B189C70FCFE6}"/>
              </a:ext>
            </a:extLst>
          </p:cNvPr>
          <p:cNvPicPr>
            <a:picLocks noChangeAspect="1"/>
          </p:cNvPicPr>
          <p:nvPr/>
        </p:nvPicPr>
        <p:blipFill>
          <a:blip r:embed="rId12"/>
          <a:stretch>
            <a:fillRect/>
          </a:stretch>
        </p:blipFill>
        <p:spPr>
          <a:xfrm>
            <a:off x="9303576" y="5452553"/>
            <a:ext cx="1284088" cy="1284088"/>
          </a:xfrm>
          <a:prstGeom prst="rect">
            <a:avLst/>
          </a:prstGeom>
        </p:spPr>
      </p:pic>
    </p:spTree>
    <p:extLst>
      <p:ext uri="{BB962C8B-B14F-4D97-AF65-F5344CB8AC3E}">
        <p14:creationId xmlns:p14="http://schemas.microsoft.com/office/powerpoint/2010/main" val="92838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a:xfrm>
            <a:off x="485775" y="1287925"/>
            <a:ext cx="11223625" cy="3200400"/>
          </a:xfrm>
        </p:spPr>
        <p:txBody>
          <a:bodyPr/>
          <a:lstStyle/>
          <a:p>
            <a:r>
              <a:rPr lang="en-US" sz="2400" dirty="0"/>
              <a:t>Daniel Kaniewski, Ph.D.</a:t>
            </a:r>
          </a:p>
          <a:p>
            <a:endParaRPr lang="en-US" sz="2400" dirty="0"/>
          </a:p>
          <a:p>
            <a:r>
              <a:rPr lang="en-US" sz="2400" i="1" dirty="0"/>
              <a:t>The Disasters that Define Us: </a:t>
            </a:r>
            <a:r>
              <a:rPr lang="en-US" sz="2400" dirty="0">
                <a:hlinkClick r:id="rId3"/>
              </a:rPr>
              <a:t>https://www.linkedin.com/pulse/disasters-define-us-daniel-kaniewski/</a:t>
            </a:r>
            <a:r>
              <a:rPr lang="en-US" sz="2400" dirty="0"/>
              <a:t> </a:t>
            </a:r>
          </a:p>
          <a:p>
            <a:endParaRPr lang="en-US" sz="2400" dirty="0"/>
          </a:p>
        </p:txBody>
      </p:sp>
      <p:pic>
        <p:nvPicPr>
          <p:cNvPr id="4" name="Picture 3" descr="A screenshot of a qr code&#10;&#10;Description automatically generated">
            <a:extLst>
              <a:ext uri="{FF2B5EF4-FFF2-40B4-BE49-F238E27FC236}">
                <a16:creationId xmlns:a16="http://schemas.microsoft.com/office/drawing/2014/main" id="{298A7E17-5949-0CFB-4AEA-CC52308DA4D0}"/>
              </a:ext>
            </a:extLst>
          </p:cNvPr>
          <p:cNvPicPr>
            <a:picLocks noChangeAspect="1"/>
          </p:cNvPicPr>
          <p:nvPr/>
        </p:nvPicPr>
        <p:blipFill>
          <a:blip r:embed="rId4"/>
          <a:stretch>
            <a:fillRect/>
          </a:stretch>
        </p:blipFill>
        <p:spPr>
          <a:xfrm>
            <a:off x="5518084" y="3268362"/>
            <a:ext cx="2246336" cy="2625925"/>
          </a:xfrm>
          <a:prstGeom prst="rect">
            <a:avLst/>
          </a:prstGeom>
        </p:spPr>
      </p:pic>
    </p:spTree>
    <p:extLst>
      <p:ext uri="{BB962C8B-B14F-4D97-AF65-F5344CB8AC3E}">
        <p14:creationId xmlns:p14="http://schemas.microsoft.com/office/powerpoint/2010/main" val="196483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fiery blasts rocks the World Trade Center after being hit by two planes September 11, 2001, in New York City.">
            <a:extLst>
              <a:ext uri="{FF2B5EF4-FFF2-40B4-BE49-F238E27FC236}">
                <a16:creationId xmlns:a16="http://schemas.microsoft.com/office/drawing/2014/main" id="{3D952B73-EAFD-0DE9-1778-534240CDC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CBFDCA-EB61-2990-FF49-5A0803F0D126}"/>
              </a:ext>
            </a:extLst>
          </p:cNvPr>
          <p:cNvSpPr txBox="1"/>
          <p:nvPr/>
        </p:nvSpPr>
        <p:spPr>
          <a:xfrm>
            <a:off x="1714500" y="6291943"/>
            <a:ext cx="8948057" cy="646331"/>
          </a:xfrm>
          <a:prstGeom prst="rect">
            <a:avLst/>
          </a:prstGeom>
          <a:noFill/>
        </p:spPr>
        <p:txBody>
          <a:bodyPr wrap="square">
            <a:spAutoFit/>
          </a:bodyPr>
          <a:lstStyle/>
          <a:p>
            <a:endParaRPr lang="en-US" dirty="0"/>
          </a:p>
          <a:p>
            <a:endParaRPr lang="en-US" dirty="0"/>
          </a:p>
        </p:txBody>
      </p:sp>
    </p:spTree>
    <p:extLst>
      <p:ext uri="{BB962C8B-B14F-4D97-AF65-F5344CB8AC3E}">
        <p14:creationId xmlns:p14="http://schemas.microsoft.com/office/powerpoint/2010/main" val="140152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4892-394F-B5AE-ABEC-348B0AEC5384}"/>
              </a:ext>
            </a:extLst>
          </p:cNvPr>
          <p:cNvSpPr>
            <a:spLocks noGrp="1"/>
          </p:cNvSpPr>
          <p:nvPr>
            <p:ph type="title"/>
          </p:nvPr>
        </p:nvSpPr>
        <p:spPr>
          <a:xfrm>
            <a:off x="485776" y="355601"/>
            <a:ext cx="11223623" cy="495299"/>
          </a:xfrm>
        </p:spPr>
        <p:txBody>
          <a:bodyPr anchor="t">
            <a:normAutofit/>
          </a:bodyPr>
          <a:lstStyle/>
          <a:p>
            <a:r>
              <a:rPr lang="en-US" dirty="0"/>
              <a:t>9/11 – U.S. Capitol</a:t>
            </a:r>
          </a:p>
        </p:txBody>
      </p:sp>
      <p:pic>
        <p:nvPicPr>
          <p:cNvPr id="1026" name="Picture 2" descr="No alt text provided for this image">
            <a:extLst>
              <a:ext uri="{FF2B5EF4-FFF2-40B4-BE49-F238E27FC236}">
                <a16:creationId xmlns:a16="http://schemas.microsoft.com/office/drawing/2014/main" id="{23A81891-70F5-B6D3-0869-FB5CBFF64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02" r="11563" b="-1"/>
          <a:stretch/>
        </p:blipFill>
        <p:spPr bwMode="auto">
          <a:xfrm>
            <a:off x="485775" y="1609725"/>
            <a:ext cx="5495925" cy="4514850"/>
          </a:xfrm>
          <a:prstGeom prst="rect">
            <a:avLst/>
          </a:prstGeom>
          <a:noFill/>
        </p:spPr>
      </p:pic>
      <p:sp>
        <p:nvSpPr>
          <p:cNvPr id="3" name="Content Placeholder 2">
            <a:extLst>
              <a:ext uri="{FF2B5EF4-FFF2-40B4-BE49-F238E27FC236}">
                <a16:creationId xmlns:a16="http://schemas.microsoft.com/office/drawing/2014/main" id="{97BAEAF1-7C4C-0B2E-335E-C100CBB33DF2}"/>
              </a:ext>
            </a:extLst>
          </p:cNvPr>
          <p:cNvSpPr>
            <a:spLocks noGrp="1"/>
          </p:cNvSpPr>
          <p:nvPr>
            <p:ph sz="half" idx="2"/>
          </p:nvPr>
        </p:nvSpPr>
        <p:spPr>
          <a:xfrm>
            <a:off x="6210300" y="1609725"/>
            <a:ext cx="5499100" cy="4514849"/>
          </a:xfrm>
        </p:spPr>
        <p:txBody>
          <a:bodyPr anchor="t">
            <a:normAutofit/>
          </a:bodyPr>
          <a:lstStyle/>
          <a:p>
            <a:pPr marL="0" indent="0">
              <a:buNone/>
            </a:pPr>
            <a:r>
              <a:rPr lang="en-US" dirty="0"/>
              <a:t>Smoke from the Pentagon, as seen from the West Front of the Capitol. </a:t>
            </a:r>
          </a:p>
        </p:txBody>
      </p:sp>
      <p:sp>
        <p:nvSpPr>
          <p:cNvPr id="4" name="Slide Number Placeholder 3">
            <a:extLst>
              <a:ext uri="{FF2B5EF4-FFF2-40B4-BE49-F238E27FC236}">
                <a16:creationId xmlns:a16="http://schemas.microsoft.com/office/drawing/2014/main" id="{51DF84B2-1985-96FF-C7B3-169FF3130E16}"/>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5</a:t>
            </a:fld>
            <a:endParaRPr lang="en-US"/>
          </a:p>
        </p:txBody>
      </p:sp>
      <p:sp>
        <p:nvSpPr>
          <p:cNvPr id="1033" name="Text Placeholder 6">
            <a:extLst>
              <a:ext uri="{FF2B5EF4-FFF2-40B4-BE49-F238E27FC236}">
                <a16:creationId xmlns:a16="http://schemas.microsoft.com/office/drawing/2014/main" id="{E56DE576-823F-8056-669C-477E806FF10F}"/>
              </a:ext>
            </a:extLst>
          </p:cNvPr>
          <p:cNvSpPr>
            <a:spLocks noGrp="1"/>
          </p:cNvSpPr>
          <p:nvPr>
            <p:ph type="body" sz="quarter" idx="12"/>
          </p:nvPr>
        </p:nvSpPr>
        <p:spPr>
          <a:xfrm>
            <a:off x="485776" y="806400"/>
            <a:ext cx="11225023" cy="320400"/>
          </a:xfrm>
        </p:spPr>
        <p:txBody>
          <a:bodyPr anchor="t">
            <a:normAutofit/>
          </a:bodyPr>
          <a:lstStyle/>
          <a:p>
            <a:r>
              <a:rPr lang="en-US" dirty="0"/>
              <a:t>I found myself in the crosshairs of a terrorist attack</a:t>
            </a:r>
          </a:p>
        </p:txBody>
      </p:sp>
    </p:spTree>
    <p:extLst>
      <p:ext uri="{BB962C8B-B14F-4D97-AF65-F5344CB8AC3E}">
        <p14:creationId xmlns:p14="http://schemas.microsoft.com/office/powerpoint/2010/main" val="275820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9/11: The Steel of American Resolve | George W. Bush Library">
            <a:extLst>
              <a:ext uri="{FF2B5EF4-FFF2-40B4-BE49-F238E27FC236}">
                <a16:creationId xmlns:a16="http://schemas.microsoft.com/office/drawing/2014/main" id="{5E056ABC-07A9-B79D-D324-EF11975FD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462" b="3269"/>
          <a:stretch/>
        </p:blipFill>
        <p:spPr bwMode="auto">
          <a:xfrm>
            <a:off x="20" y="10"/>
            <a:ext cx="12191980" cy="6857990"/>
          </a:xfrm>
          <a:prstGeom prst="rect">
            <a:avLst/>
          </a:prstGeom>
          <a:solidFill>
            <a:srgbClr val="FFFFFF"/>
          </a:solidFill>
        </p:spPr>
      </p:pic>
      <p:sp>
        <p:nvSpPr>
          <p:cNvPr id="4" name="Slide Number Placeholder 3" hidden="1">
            <a:extLst>
              <a:ext uri="{FF2B5EF4-FFF2-40B4-BE49-F238E27FC236}">
                <a16:creationId xmlns:a16="http://schemas.microsoft.com/office/drawing/2014/main" id="{4CD5C5D4-18B7-A52A-2632-418BB78E8A29}"/>
              </a:ext>
            </a:extLst>
          </p:cNvPr>
          <p:cNvSpPr>
            <a:spLocks noGrp="1"/>
          </p:cNvSpPr>
          <p:nvPr>
            <p:ph type="sldNum" sz="quarter" idx="4294967295"/>
          </p:nvPr>
        </p:nvSpPr>
        <p:spPr>
          <a:xfrm>
            <a:off x="11911013" y="6516688"/>
            <a:ext cx="280987" cy="122237"/>
          </a:xfrm>
        </p:spPr>
        <p:txBody>
          <a:bodyPr/>
          <a:lstStyle/>
          <a:p>
            <a:pPr algn="r">
              <a:spcAft>
                <a:spcPts val="600"/>
              </a:spcAft>
            </a:pPr>
            <a:fld id="{DF66040D-6F20-4F4B-8995-856BEECD84BE}" type="slidenum">
              <a:rPr lang="en-US" smtClean="0"/>
              <a:pPr algn="r">
                <a:spcAft>
                  <a:spcPts val="600"/>
                </a:spcAft>
              </a:pPr>
              <a:t>6</a:t>
            </a:fld>
            <a:endParaRPr lang="en-US"/>
          </a:p>
        </p:txBody>
      </p:sp>
    </p:spTree>
    <p:extLst>
      <p:ext uri="{BB962C8B-B14F-4D97-AF65-F5344CB8AC3E}">
        <p14:creationId xmlns:p14="http://schemas.microsoft.com/office/powerpoint/2010/main" val="118671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4892-394F-B5AE-ABEC-348B0AEC5384}"/>
              </a:ext>
            </a:extLst>
          </p:cNvPr>
          <p:cNvSpPr>
            <a:spLocks noGrp="1"/>
          </p:cNvSpPr>
          <p:nvPr>
            <p:ph type="title"/>
          </p:nvPr>
        </p:nvSpPr>
        <p:spPr>
          <a:xfrm>
            <a:off x="485776" y="355601"/>
            <a:ext cx="11223623" cy="495299"/>
          </a:xfrm>
        </p:spPr>
        <p:txBody>
          <a:bodyPr anchor="t">
            <a:normAutofit/>
          </a:bodyPr>
          <a:lstStyle/>
          <a:p>
            <a:r>
              <a:rPr lang="en-US" dirty="0"/>
              <a:t>9/11 – NYC</a:t>
            </a:r>
          </a:p>
        </p:txBody>
      </p:sp>
      <p:pic>
        <p:nvPicPr>
          <p:cNvPr id="4100" name="Picture 4" descr="Mother of cop killed on 9/11, who gave son's badge to President George W.  Bush, dies at 95 – New York Daily News">
            <a:extLst>
              <a:ext uri="{FF2B5EF4-FFF2-40B4-BE49-F238E27FC236}">
                <a16:creationId xmlns:a16="http://schemas.microsoft.com/office/drawing/2014/main" id="{DC5746FF-6A60-7298-F49E-275F778EB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51" r="9798" b="-1"/>
          <a:stretch/>
        </p:blipFill>
        <p:spPr bwMode="auto">
          <a:xfrm>
            <a:off x="485775" y="1609725"/>
            <a:ext cx="5495925" cy="4514850"/>
          </a:xfrm>
          <a:prstGeom prst="rect">
            <a:avLst/>
          </a:prstGeom>
          <a:noFill/>
        </p:spPr>
      </p:pic>
      <p:sp>
        <p:nvSpPr>
          <p:cNvPr id="3" name="Content Placeholder 2">
            <a:extLst>
              <a:ext uri="{FF2B5EF4-FFF2-40B4-BE49-F238E27FC236}">
                <a16:creationId xmlns:a16="http://schemas.microsoft.com/office/drawing/2014/main" id="{97BAEAF1-7C4C-0B2E-335E-C100CBB33DF2}"/>
              </a:ext>
            </a:extLst>
          </p:cNvPr>
          <p:cNvSpPr>
            <a:spLocks noGrp="1"/>
          </p:cNvSpPr>
          <p:nvPr>
            <p:ph sz="half" idx="2"/>
          </p:nvPr>
        </p:nvSpPr>
        <p:spPr>
          <a:xfrm>
            <a:off x="6210300" y="1609725"/>
            <a:ext cx="5499100" cy="4514850"/>
          </a:xfrm>
        </p:spPr>
        <p:txBody>
          <a:bodyPr anchor="t">
            <a:normAutofit/>
          </a:bodyPr>
          <a:lstStyle/>
          <a:p>
            <a:pPr marL="0" indent="0">
              <a:buNone/>
            </a:pPr>
            <a:r>
              <a:rPr lang="en-US">
                <a:effectLst/>
              </a:rPr>
              <a:t>President Bush, left, talks with Arlene Howard, seated right, after Howard presented a police badge found on the body of her son, Port Authority Police officer George Howard, to President Bush as he greeted family members of victims in the World Trade Center attacks on Sept. 14, 2001, in New York.</a:t>
            </a:r>
          </a:p>
          <a:p>
            <a:pPr>
              <a:buFontTx/>
              <a:buChar char="•"/>
            </a:pPr>
            <a:endParaRPr lang="en-US" dirty="0"/>
          </a:p>
        </p:txBody>
      </p:sp>
      <p:sp>
        <p:nvSpPr>
          <p:cNvPr id="4" name="Slide Number Placeholder 3">
            <a:extLst>
              <a:ext uri="{FF2B5EF4-FFF2-40B4-BE49-F238E27FC236}">
                <a16:creationId xmlns:a16="http://schemas.microsoft.com/office/drawing/2014/main" id="{51DF84B2-1985-96FF-C7B3-169FF3130E16}"/>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7</a:t>
            </a:fld>
            <a:endParaRPr lang="en-US"/>
          </a:p>
        </p:txBody>
      </p:sp>
      <p:sp>
        <p:nvSpPr>
          <p:cNvPr id="4107" name="Text Placeholder 6">
            <a:extLst>
              <a:ext uri="{FF2B5EF4-FFF2-40B4-BE49-F238E27FC236}">
                <a16:creationId xmlns:a16="http://schemas.microsoft.com/office/drawing/2014/main" id="{D65D93B3-A267-44E7-4557-0EC00E9D6789}"/>
              </a:ext>
            </a:extLst>
          </p:cNvPr>
          <p:cNvSpPr>
            <a:spLocks noGrp="1"/>
          </p:cNvSpPr>
          <p:nvPr>
            <p:ph type="body" sz="quarter" idx="12"/>
          </p:nvPr>
        </p:nvSpPr>
        <p:spPr>
          <a:xfrm>
            <a:off x="485776" y="806400"/>
            <a:ext cx="11225023" cy="320400"/>
          </a:xfrm>
        </p:spPr>
        <p:txBody>
          <a:bodyPr anchor="t">
            <a:normAutofit/>
          </a:bodyPr>
          <a:lstStyle/>
          <a:p>
            <a:r>
              <a:rPr lang="en-US" dirty="0"/>
              <a:t>September 14, 2021</a:t>
            </a:r>
          </a:p>
        </p:txBody>
      </p:sp>
      <p:sp>
        <p:nvSpPr>
          <p:cNvPr id="5" name="AutoShape 6">
            <a:extLst>
              <a:ext uri="{FF2B5EF4-FFF2-40B4-BE49-F238E27FC236}">
                <a16:creationId xmlns:a16="http://schemas.microsoft.com/office/drawing/2014/main" id="{D33999D1-F855-8233-FDC9-B533C33629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7990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CDD93E-2F02-3276-9885-2F55F95744F0}"/>
              </a:ext>
            </a:extLst>
          </p:cNvPr>
          <p:cNvSpPr>
            <a:spLocks noGrp="1"/>
          </p:cNvSpPr>
          <p:nvPr>
            <p:ph type="sldNum" sz="quarter" idx="4294967295"/>
          </p:nvPr>
        </p:nvSpPr>
        <p:spPr>
          <a:xfrm>
            <a:off x="11911013" y="6516688"/>
            <a:ext cx="280987" cy="122237"/>
          </a:xfrm>
        </p:spPr>
        <p:txBody>
          <a:bodyPr/>
          <a:lstStyle/>
          <a:p>
            <a:pPr algn="r"/>
            <a:fld id="{DF66040D-6F20-4F4B-8995-856BEECD84BE}" type="slidenum">
              <a:rPr lang="en-US" smtClean="0"/>
              <a:pPr algn="r"/>
              <a:t>8</a:t>
            </a:fld>
            <a:endParaRPr lang="en-US" dirty="0"/>
          </a:p>
        </p:txBody>
      </p:sp>
      <p:pic>
        <p:nvPicPr>
          <p:cNvPr id="6154" name="Picture 10" descr="President Bush holds the badge of a police officer killed in the September attacks. ">
            <a:extLst>
              <a:ext uri="{FF2B5EF4-FFF2-40B4-BE49-F238E27FC236}">
                <a16:creationId xmlns:a16="http://schemas.microsoft.com/office/drawing/2014/main" id="{D1D20480-5D44-041A-7E18-01C3903F6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4040188"/>
            <a:ext cx="3810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F58009AD-0B64-801F-0DCF-0461833F1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247650"/>
            <a:ext cx="7515225" cy="4381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5C6179-D677-5F14-9DC3-70A92E8D9C75}"/>
              </a:ext>
            </a:extLst>
          </p:cNvPr>
          <p:cNvSpPr txBox="1"/>
          <p:nvPr/>
        </p:nvSpPr>
        <p:spPr>
          <a:xfrm>
            <a:off x="950459" y="4826675"/>
            <a:ext cx="6128656"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President Bush holds the badge of a police officer killed in the September attacks. "And I will carry this," said President Bush during his address to Congress Sept. 20. "It is the police shield of a man named George Howard, who died at the World Trade Center trying to save others... It is a reminder of lives that ended, and a task that does not end.“</a:t>
            </a:r>
          </a:p>
        </p:txBody>
      </p:sp>
      <p:sp>
        <p:nvSpPr>
          <p:cNvPr id="6" name="TextBox 5">
            <a:extLst>
              <a:ext uri="{FF2B5EF4-FFF2-40B4-BE49-F238E27FC236}">
                <a16:creationId xmlns:a16="http://schemas.microsoft.com/office/drawing/2014/main" id="{93BF630E-33B4-CF04-2C0A-387F36C05399}"/>
              </a:ext>
            </a:extLst>
          </p:cNvPr>
          <p:cNvSpPr txBox="1"/>
          <p:nvPr/>
        </p:nvSpPr>
        <p:spPr>
          <a:xfrm>
            <a:off x="8291512" y="953593"/>
            <a:ext cx="3810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A5A5A"/>
                </a:solidFill>
                <a:effectLst/>
              </a:rPr>
              <a:t>President George W. Bush holds the shield of police officer George Howard while addressing a joint session of Congress, September 20, 2001. </a:t>
            </a:r>
            <a:endParaRPr lang="en-US" sz="1800" dirty="0"/>
          </a:p>
        </p:txBody>
      </p:sp>
    </p:spTree>
    <p:extLst>
      <p:ext uri="{BB962C8B-B14F-4D97-AF65-F5344CB8AC3E}">
        <p14:creationId xmlns:p14="http://schemas.microsoft.com/office/powerpoint/2010/main" val="171061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27F8-4718-E4EF-5DB3-36D74579F6CE}"/>
              </a:ext>
            </a:extLst>
          </p:cNvPr>
          <p:cNvSpPr>
            <a:spLocks noGrp="1"/>
          </p:cNvSpPr>
          <p:nvPr>
            <p:ph type="title"/>
          </p:nvPr>
        </p:nvSpPr>
        <p:spPr>
          <a:xfrm>
            <a:off x="485776" y="355601"/>
            <a:ext cx="11223623" cy="495299"/>
          </a:xfrm>
        </p:spPr>
        <p:txBody>
          <a:bodyPr anchor="t">
            <a:normAutofit/>
          </a:bodyPr>
          <a:lstStyle/>
          <a:p>
            <a:r>
              <a:rPr lang="en-US" dirty="0"/>
              <a:t>Reflection</a:t>
            </a:r>
          </a:p>
        </p:txBody>
      </p:sp>
      <p:sp>
        <p:nvSpPr>
          <p:cNvPr id="3" name="Content Placeholder 2">
            <a:extLst>
              <a:ext uri="{FF2B5EF4-FFF2-40B4-BE49-F238E27FC236}">
                <a16:creationId xmlns:a16="http://schemas.microsoft.com/office/drawing/2014/main" id="{9D758B1C-1266-042F-905C-07FBB018905C}"/>
              </a:ext>
            </a:extLst>
          </p:cNvPr>
          <p:cNvSpPr>
            <a:spLocks noGrp="1"/>
          </p:cNvSpPr>
          <p:nvPr>
            <p:ph sz="half" idx="1"/>
          </p:nvPr>
        </p:nvSpPr>
        <p:spPr>
          <a:xfrm>
            <a:off x="485775" y="1609725"/>
            <a:ext cx="5495925" cy="4514850"/>
          </a:xfrm>
        </p:spPr>
        <p:txBody>
          <a:bodyPr anchor="t">
            <a:normAutofit/>
          </a:bodyPr>
          <a:lstStyle/>
          <a:p>
            <a:pPr marL="0" indent="0">
              <a:buNone/>
            </a:pPr>
            <a:r>
              <a:rPr lang="en-US" dirty="0"/>
              <a:t>Reflection: I had chosen the right career path and would dedicate my life to protecting Americans from man-made and natural disasters.</a:t>
            </a:r>
          </a:p>
          <a:p>
            <a:pPr marL="0" indent="0">
              <a:buNone/>
            </a:pPr>
            <a:endParaRPr lang="en-US" dirty="0"/>
          </a:p>
          <a:p>
            <a:pPr marL="0" indent="0">
              <a:buNone/>
            </a:pPr>
            <a:r>
              <a:rPr lang="en-US" dirty="0"/>
              <a:t>My mentor, FDNY Deputy Chief Ray Downey, pictured here at the scene of an explosion in Queens in 1996, died rescuing people from the World Trade Center on 9/11. </a:t>
            </a:r>
          </a:p>
        </p:txBody>
      </p:sp>
      <p:pic>
        <p:nvPicPr>
          <p:cNvPr id="12290" name="Picture 2" descr="FDNY Deputy Chief Ray Downey">
            <a:extLst>
              <a:ext uri="{FF2B5EF4-FFF2-40B4-BE49-F238E27FC236}">
                <a16:creationId xmlns:a16="http://schemas.microsoft.com/office/drawing/2014/main" id="{0399E666-CF08-E08E-7C9B-7463D9230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05"/>
          <a:stretch/>
        </p:blipFill>
        <p:spPr bwMode="auto">
          <a:xfrm>
            <a:off x="6210300" y="1609725"/>
            <a:ext cx="5499100" cy="4514850"/>
          </a:xfrm>
          <a:prstGeom prst="rect">
            <a:avLst/>
          </a:prstGeom>
          <a:solidFill>
            <a:srgbClr val="FFFFFF"/>
          </a:solidFill>
        </p:spPr>
      </p:pic>
      <p:sp>
        <p:nvSpPr>
          <p:cNvPr id="12295" name="Slide Number Placeholder 4">
            <a:extLst>
              <a:ext uri="{FF2B5EF4-FFF2-40B4-BE49-F238E27FC236}">
                <a16:creationId xmlns:a16="http://schemas.microsoft.com/office/drawing/2014/main" id="{7054D4E1-E9DE-187F-A710-50E3261D34D5}"/>
              </a:ext>
            </a:extLst>
          </p:cNvPr>
          <p:cNvSpPr>
            <a:spLocks noGrp="1"/>
          </p:cNvSpPr>
          <p:nvPr>
            <p:ph type="sldNum" sz="quarter" idx="10"/>
          </p:nvPr>
        </p:nvSpPr>
        <p:spPr>
          <a:xfrm>
            <a:off x="11430000" y="6516000"/>
            <a:ext cx="280800" cy="123111"/>
          </a:xfrm>
        </p:spPr>
        <p:txBody>
          <a:bodyPr/>
          <a:lstStyle/>
          <a:p>
            <a:pPr algn="r">
              <a:spcAft>
                <a:spcPts val="600"/>
              </a:spcAft>
            </a:pPr>
            <a:fld id="{DF66040D-6F20-4F4B-8995-856BEECD84BE}" type="slidenum">
              <a:rPr lang="en-US" smtClean="0"/>
              <a:pPr algn="r">
                <a:spcAft>
                  <a:spcPts val="600"/>
                </a:spcAft>
              </a:pPr>
              <a:t>9</a:t>
            </a:fld>
            <a:endParaRPr lang="en-US"/>
          </a:p>
        </p:txBody>
      </p:sp>
      <p:sp>
        <p:nvSpPr>
          <p:cNvPr id="12299" name="Text Placeholder 6">
            <a:extLst>
              <a:ext uri="{FF2B5EF4-FFF2-40B4-BE49-F238E27FC236}">
                <a16:creationId xmlns:a16="http://schemas.microsoft.com/office/drawing/2014/main" id="{670CB2E4-97C9-AD44-C3E4-88D2103EED6A}"/>
              </a:ext>
            </a:extLst>
          </p:cNvPr>
          <p:cNvSpPr>
            <a:spLocks noGrp="1"/>
          </p:cNvSpPr>
          <p:nvPr>
            <p:ph type="body" sz="quarter" idx="12"/>
          </p:nvPr>
        </p:nvSpPr>
        <p:spPr>
          <a:xfrm>
            <a:off x="485776" y="806400"/>
            <a:ext cx="11225023" cy="320400"/>
          </a:xfrm>
        </p:spPr>
        <p:txBody>
          <a:bodyPr/>
          <a:lstStyle/>
          <a:p>
            <a:r>
              <a:rPr lang="en-US" dirty="0"/>
              <a:t>My mentor’s lasting influence</a:t>
            </a:r>
          </a:p>
        </p:txBody>
      </p:sp>
    </p:spTree>
    <p:extLst>
      <p:ext uri="{BB962C8B-B14F-4D97-AF65-F5344CB8AC3E}">
        <p14:creationId xmlns:p14="http://schemas.microsoft.com/office/powerpoint/2010/main" val="1300389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MCOA_TEMPLATE" val="MMC2021.Classic16x9"/>
  <p:tag name="MMCOA_TEMPLATEVERSION" val="9.5"/>
  <p:tag name="MMCOA_UI_LANGUAGE" val="en-US"/>
  <p:tag name="MMCOA_BASECO" val="MMC"/>
  <p:tag name="MMCOA_REGCO" val="477"/>
  <p:tag name="MMCOA_BRAND" val="MMC2021"/>
  <p:tag name="MMCOA_FEATURESET" val="MMC_2021_v1"/>
  <p:tag name="MMCOA_LANGUAGE" val="en-US"/>
  <p:tag name="MMCOA_LANGUAGEDATEFORMAT" val="MMMM dd, yyyy"/>
  <p:tag name="MMCOA_LANGUAGELOCALEID" val="103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1irh7d5KFUZrv8AYxc.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zk0Jc4PPo7bhXWpcssC5w"/>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8246AF"/>
      </a:accent4>
      <a:accent5>
        <a:srgbClr val="EE3C8B"/>
      </a:accent5>
      <a:accent6>
        <a:srgbClr val="FF8C0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73795C-6B24-47F8-AB1A-2DF4408DF12E}">
  <we:reference id="530e4aa5-1381-4248-ad81-740f232184fb"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xml>��< ? x m l   v e r s i o n = " 1 . 0 "   e n c o d i n g = " u t f - 1 6 " ? > < M M C O A _ O b j e c t T a g s   x m l n s : x s i = " h t t p : / / w w w . w 3 . o r g / 2 0 0 1 / X M L S c h e m a - i n s t a n c e "   x m l n s : x s d = " h t t p : / / w w w . w 3 . o r g / 2 0 0 1 / X M L S c h e m a " >  
     < P r e s e n t a t i o n O b j e c t T a g   T a g N a m e = " M M C 0 9 _ B R A N D F O N T S T Y L E " > M a s t e r T e x t < / P r e s e n t a t i o n O b j e c t T a g >  
 < / M M C O A _ O b j e c t T a g s > 
</file>

<file path=customXml/item1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 M a i n B a c k L o g o , B a c k L o g o , 3 8 . 2 7 , 2 7 . 2 1 ; E n d o r s e m e n t L o g o , E x t e r n a l E n d o r s e m e n t , 9 2 2 . 1 1 , 4 6 1 . 7 6 , D E F A U L T , R B ; C o v e r S t r i p , S t a n d a r d E n d o r s e m e n t , 3 6 . 6 , 4 9 0 . 4 < / P r e s e n t a t i o n O b j e c t T a g >  
     < P r e s e n t a t i o n O b j e c t T a g   T a g N a m e = " M M C O A _ B A C K G R O U N D _ L O G O _ O P T I O N " > W H I T E < / P r e s e n t a t i o n O b j e c t T a g >  
     < P r e s e n t a t i o n O b j e c t T a g   T a g N a m e = " M M C O A _ B A C K G R O U N D _ D I G E S T " > g r a d ; i m p a c t - l i g h t b l u e - d a r k b l u e - b l u e < / P r e s e n t a t i o n O b j e c t T a g >  
 < / M M C O A _ O b j e c t T a g s > 
</file>

<file path=customXml/item1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xml>��< ? x m l   v e r s i o n = " 1 . 0 "   e n c o d i n g = " u t f - 1 6 " ? > < M M C O A _ O b j e c t T a g s   x m l n s : x s i = " h t t p : / / w w w . w 3 . o r g / 2 0 0 1 / X M L S c h e m a - i n s t a n c e "   x m l n s : x s d = " h t t p : / / w w w . w 3 . o r g / 2 0 0 1 / X M L S c h e m a " >  
     < P r e s e n t a t i o n O b j e c t T a g   T a g N a m e = " M M C 0 9 _ P O P U L A T E T E X T " > { S u b T i t l e } < / P r e s e n t a t i o n O b j e c t T a g >  
 < / M M C O A _ O b j e c t T a g s > 
</file>

<file path=customXml/item18.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20.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1.xml>��< ? x m l   v e r s i o n = " 1 . 0 "   e n c o d i n g = " u t f - 1 6 " ? > < M M C O A _ O b j e c t T a g s   x m l n s : x s i = " h t t p : / / w w w . w 3 . o r g / 2 0 0 1 / X M L S c h e m a - i n s t a n c e "   x m l n s : x s d = " h t t p : / / w w w . w 3 . o r g / 2 0 0 1 / X M L S c h e m a " >  
     < P r e s e n t a t i o n O b j e c t T a g   T a g N a m e = " M M C 0 9 _ P O P U L A T E T E X T " > { P r e s e n t e r C o v e r T e x t B l o c k } < / P r e s e n t a t i o n O b j e c t T a g >  
 < / M M C O A _ O b j e c t T a g s > 
</file>

<file path=customXml/item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4.xml>��< ? x m l   v e r s i o n = " 1 . 0 "   e n c o d i n g = " u t f - 1 6 " ? > < M M C O A _ O b j e c t T a g s   x m l n s : x s i = " h t t p : / / w w w . w 3 . o r g / 2 0 0 1 / X M L S c h e m a - i n s t a n c e "   x m l n s : x s d = " h t t p : / / w w w . w 3 . o r g / 2 0 0 1 / X M L S c h e m a " >  
     < P r e s e n t a t i o n O b j e c t T a g   T a g N a m e = " M M C 0 9 _ B R A N D F O N T S T Y L E " > M a s t e r T e x t < / P r e s e n t a t i o n O b j e c t T a g >  
 < / M M C O A _ O b j e c t T a g s > 
</file>

<file path=customXml/item2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8.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29.xml>��< ? x m l   v e r s i o n = " 1 . 0 "   e n c o d i n g = " u t f - 1 6 " ? > < M M C O A _ O b j e c t T a g s   x m l n s : x s i = " h t t p : / / w w w . w 3 . o r g / 2 0 0 1 / X M L S c h e m a - i n s t a n c e "   x m l n s : x s d = " h t t p : / / w w w . w 3 . o r g / 2 0 0 1 / X M L S c h e m a " >  
     < P r e s e n t a t i o n O b j e c t T a g   T a g N a m e = " M M C 0 9 _ P O P U L A T E T E X T " > { S u b T i t l e } < / P r e s e n t a t i o n O b j e c t T a g >  
 < / M M C O A _ O b j e c t T a g s > 
</file>

<file path=customXml/item3.xml>��< ? x m l   v e r s i o n = " 1 . 0 "   e n c o d i n g = " u t f - 1 6 " ? > < M M C O A _ O b j e c t T a g s   x m l n s : x s i = " h t t p : / / w w w . w 3 . o r g / 2 0 0 1 / X M L S c h e m a - i n s t a n c e "   x m l n s : x s d = " h t t p : / / w w w . w 3 . o r g / 2 0 0 1 / X M L S c h e m a " >  
     < P r e s e n t a t i o n O b j e c t T a g   T a g N a m e = " M M C 0 9 _ S H O W H I D E C R I T E R I A " > C L I E N T _ L O G O < / P r e s e n t a t i o n O b j e c t T a g >  
 < / M M C O A _ O b j e c t T a g s > 
</file>

<file path=customXml/item30.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1.xml>��< ? x m l   v e r s i o n = " 1 . 0 "   e n c o d i n g = " u t f - 1 6 " ? > < M M C O A _ O b j e c t T a g s   x m l n s : x s i = " h t t p : / / w w w . w 3 . o r g / 2 0 0 1 / X M L S c h e m a - i n s t a n c e "   x m l n s : x s d = " h t t p : / / w w w . w 3 . o r g / 2 0 0 1 / X M L S c h e m a " >  
     < P r e s e n t a t i o n O b j e c t T a g   T a g N a m e = " M M C 0 9 _ P O P U L A T E T E X T " > { T i t l e } < / 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6.xml>��< ? x m l   v e r s i o n = " 1 . 0 "   e n c o d i n g = " u t f - 1 6 " ? > < M M C O A _ O b j e c t T a g s   x m l n s : x s i = " h t t p : / / w w w . w 3 . o r g / 2 0 0 1 / X M L S c h e m a - i n s t a n c e "   x m l n s : x s d = " h t t p : / / w w w . w 3 . o r g / 2 0 0 1 / X M L S c h e m a " >  
     < P r e s e n t a t i o n O b j e c t T a g   T a g N a m e = " M M C 0 9 _ P O P U L A T E T E X T " > [ B r a n d _ M M C 2 0 2 1 . A g e n d a S l i d e T i t l e ] < / P r e s e n t a t i o n O b j e c t T a g >  
 < / M M C O A _ O b j e c t T a g s > 
</file>

<file path=customXml/item3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38.xml>��< ? x m l   v e r s i o n = " 1 . 0 "   e n c o d i n g = " u t f - 1 6 " ? > < M M C O A _ O b j e c t T a g s   x m l n s : x s i = " h t t p : / / w w w . w 3 . o r g / 2 0 0 1 / X M L S c h e m a - i n s t a n c e "   x m l n s : x s d = " h t t p : / / w w w . w 3 . o r g / 2 0 0 1 / X M L S c h e m a " >  
     < P r e s e n t a t i o n O b j e c t T a g   T a g N a m e = " M M C 0 9 _ P O P U L A T E T E X T " > { L e g a l B a c k } < / P r e s e n t a t i o n O b j e c t T a g >  
 < / M M C O A _ O b j e c t T a g s > 
</file>

<file path=customXml/item3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1.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45.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 W H I T E < / P r e s e n t a t i o n O b j e c t T a g >  
     < P r e s e n t a t i o n O b j e c t T a g   T a g N a m e = " M M C O A _ B A C K G R O U N D _ D I G E S T " > s o l i d ; B l u e < / P r e s e n t a t i o n O b j e c t T a g >  
 < / M M C O A _ O b j e c t T a g s > 
</file>

<file path=customXml/item46.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4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49.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 C o v e r M a i n L o g o , F r o n t L o g o , 3 8 . 2 7 , 2 7 . 2 1 ; C o v e r S t r i p , S t a n d a r d E n d o r s e m e n t , 6 1 4 , 3 7 . 1 3 < / P r e s e n t a t i o n O b j e c t T a g >  
     < P r e s e n t a t i o n O b j e c t T a g   T a g N a m e = " M M C O A _ B A C K G R O U N D _ L O G O _ O P T I O N " > W H I T E < / P r e s e n t a t i o n O b j e c t T a g >  
     < P r e s e n t a t i o n O b j e c t T a g   T a g N a m e = " M M C O A _ B A C K G R O U N D _ D I G E S T " > g r a d ; i m p a c t - l i g h t b l u e - d a r k b l u e - b l u e < / P r e s e n t a t i o n O b j e c t T a g >  
     < P r e s e n t a t i o n O b j e c t T a g   T a g N a m e = " M M C O A _ F U L L I M A G E _ I D " / >  
     < P r e s e n t a t i o n O b j e c t T a g   T a g N a m e = " M M C O A _ S I L H O U E T T E _ I D " / >  
 < / M M C O A _ O b j e c t T a g s > 
</file>

<file path=customXml/item5.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50.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 W H I T E < / P r e s e n t a t i o n O b j e c t T a g >  
     < P r e s e n t a t i o n O b j e c t T a g   T a g N a m e = " M M C O A _ B A C K G R O U N D _ D I G E S T " > s o l i d ; B l u e < / P r e s e n t a t i o n O b j e c t T a g >  
 < / M M C O A _ O b j e c t T a g s > 
</file>

<file path=customXml/item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5.xml>��< ? x m l   v e r s i o n = " 1 . 0 "   e n c o d i n g = " u t f - 1 6 " ? > < M M C O A _ O b j e c t T a g s   x m l n s : x s i = " h t t p : / / w w w . w 3 . o r g / 2 0 0 1 / X M L S c h e m a - i n s t a n c e "   x m l n s : x s d = " h t t p : / / w w w . w 3 . o r g / 2 0 0 1 / X M L S c h e m a " >  
     < P r e s e n t a t i o n O b j e c t T a g   T a g N a m e = " M M C 0 9 _ P O P U L A T E T E X T " > { T i t l e } < / P r e s e n t a t i o n O b j e c t T a g >  
 < / M M C O A _ O b j e c t T a g s > 
</file>

<file path=customXml/item5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7.xml>��< ? x m l   v e r s i o n = " 1 . 0 "   e n c o d i n g = " u t f - 1 6 " ? > < M M C O A _ O b j e c t T a g s   x m l n s : x s i = " h t t p : / / w w w . w 3 . o r g / 2 0 0 1 / X M L S c h e m a - i n s t a n c e "   x m l n s : x s d = " h t t p : / / w w w . w 3 . o r g / 2 0 0 1 / X M L S c h e m a " >  
     < P r e s e n t a t i o n O b j e c t T a g   T a g N a m e = " M M C 0 9 _ B R A N D F O N T S T Y L E " > C o v e r T e x t < / P r e s e n t a t i o n O b j e c t T a g >  
 < / M M C O A _ O b j e c t T a g s > 
</file>

<file path=customXml/item6.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8.xml>��< ? x m l   v e r s i o n = " 1 . 0 "   e n c o d i n g = " u t f - 1 6 " ? > < M M C O A _ O b j e c t T a g s   x m l n s : x s i = " h t t p : / / w w w . w 3 . o r g / 2 0 0 1 / X M L S c h e m a - i n s t a n c e "   x m l n s : x s d = " h t t p : / / w w w . w 3 . o r g / 2 0 0 1 / X M L S c h e m a " >  
     < P r e s e n t a t i o n O b j e c t T a g   T a g N a m e = " M M C O A _ F I L E R E F S T A T E " > H I D E < / P r e s e n t a t i o n O b j e c t T a g >  
 < / M M C O A _ O b j e c t T a g s > 
</file>

<file path=customXml/item9.xml>��< ? x m l   v e r s i o n = " 1 . 0 "   e n c o d i n g = " u t f - 1 6 " ? > < M M C O A _ O b j e c t T a g s   x m l n s : x s i = " h t t p : / / w w w . w 3 . o r g / 2 0 0 1 / X M L S c h e m a - i n s t a n c e "   x m l n s : x s d = " h t t p : / / w w w . w 3 . o r g / 2 0 0 1 / X M L S c h e m a " >  
     < P r e s e n t a t i o n O b j e c t T a g   T a g N a m e = " M M C 0 9 _ L A Y O U T " > B l a n k < / P r e s e n t a t i o n O b j e c t T a g >  
 < / M M C O A _ O b j e c t T a g s > 
</file>

<file path=customXml/itemProps1.xml><?xml version="1.0" encoding="utf-8"?>
<ds:datastoreItem xmlns:ds="http://schemas.openxmlformats.org/officeDocument/2006/customXml" ds:itemID="{5071CEB3-5C80-4DBF-AE51-491CFD3DFA23}">
  <ds:schemaRefs>
    <ds:schemaRef ds:uri="http://www.w3.org/2001/XMLSchema"/>
  </ds:schemaRefs>
</ds:datastoreItem>
</file>

<file path=customXml/itemProps10.xml><?xml version="1.0" encoding="utf-8"?>
<ds:datastoreItem xmlns:ds="http://schemas.openxmlformats.org/officeDocument/2006/customXml" ds:itemID="{E571E618-B32B-4FB0-BD5B-D83EAD2F7B68}">
  <ds:schemaRefs>
    <ds:schemaRef ds:uri="http://www.w3.org/2001/XMLSchema"/>
  </ds:schemaRefs>
</ds:datastoreItem>
</file>

<file path=customXml/itemProps11.xml><?xml version="1.0" encoding="utf-8"?>
<ds:datastoreItem xmlns:ds="http://schemas.openxmlformats.org/officeDocument/2006/customXml" ds:itemID="{4E18DFB7-AF42-4887-A653-6AE4E129405F}">
  <ds:schemaRefs>
    <ds:schemaRef ds:uri="http://www.w3.org/2001/XMLSchema"/>
  </ds:schemaRefs>
</ds:datastoreItem>
</file>

<file path=customXml/itemProps12.xml><?xml version="1.0" encoding="utf-8"?>
<ds:datastoreItem xmlns:ds="http://schemas.openxmlformats.org/officeDocument/2006/customXml" ds:itemID="{15E14063-6D15-404C-AFB6-43ADF0C0DD41}">
  <ds:schemaRefs>
    <ds:schemaRef ds:uri="http://www.w3.org/2001/XMLSchema"/>
  </ds:schemaRefs>
</ds:datastoreItem>
</file>

<file path=customXml/itemProps13.xml><?xml version="1.0" encoding="utf-8"?>
<ds:datastoreItem xmlns:ds="http://schemas.openxmlformats.org/officeDocument/2006/customXml" ds:itemID="{CECC2B06-B96D-401F-910E-06ACE8ED91D9}">
  <ds:schemaRefs>
    <ds:schemaRef ds:uri="http://www.w3.org/2001/XMLSchema"/>
  </ds:schemaRefs>
</ds:datastoreItem>
</file>

<file path=customXml/itemProps14.xml><?xml version="1.0" encoding="utf-8"?>
<ds:datastoreItem xmlns:ds="http://schemas.openxmlformats.org/officeDocument/2006/customXml" ds:itemID="{492FC0CD-A4A9-401E-847E-C8E616AD5CF1}">
  <ds:schemaRefs>
    <ds:schemaRef ds:uri="http://www.w3.org/2001/XMLSchema"/>
  </ds:schemaRefs>
</ds:datastoreItem>
</file>

<file path=customXml/itemProps15.xml><?xml version="1.0" encoding="utf-8"?>
<ds:datastoreItem xmlns:ds="http://schemas.openxmlformats.org/officeDocument/2006/customXml" ds:itemID="{7F3CEC5D-E79E-45D5-B1DC-AB25AE222A0D}">
  <ds:schemaRefs>
    <ds:schemaRef ds:uri="http://www.w3.org/2001/XMLSchema"/>
  </ds:schemaRefs>
</ds:datastoreItem>
</file>

<file path=customXml/itemProps16.xml><?xml version="1.0" encoding="utf-8"?>
<ds:datastoreItem xmlns:ds="http://schemas.openxmlformats.org/officeDocument/2006/customXml" ds:itemID="{D9348C07-1E6B-4014-98CC-8BB85256C2E9}">
  <ds:schemaRefs>
    <ds:schemaRef ds:uri="http://www.w3.org/2001/XMLSchema"/>
  </ds:schemaRefs>
</ds:datastoreItem>
</file>

<file path=customXml/itemProps17.xml><?xml version="1.0" encoding="utf-8"?>
<ds:datastoreItem xmlns:ds="http://schemas.openxmlformats.org/officeDocument/2006/customXml" ds:itemID="{86E9DB7A-C649-4675-B50A-1BE58C3421E5}">
  <ds:schemaRefs>
    <ds:schemaRef ds:uri="http://www.w3.org/2001/XMLSchema"/>
  </ds:schemaRefs>
</ds:datastoreItem>
</file>

<file path=customXml/itemProps18.xml><?xml version="1.0" encoding="utf-8"?>
<ds:datastoreItem xmlns:ds="http://schemas.openxmlformats.org/officeDocument/2006/customXml" ds:itemID="{7F82062E-9818-4653-A31B-81D65328C525}">
  <ds:schemaRefs>
    <ds:schemaRef ds:uri="http://www.w3.org/2001/XMLSchema"/>
  </ds:schemaRefs>
</ds:datastoreItem>
</file>

<file path=customXml/itemProps19.xml><?xml version="1.0" encoding="utf-8"?>
<ds:datastoreItem xmlns:ds="http://schemas.openxmlformats.org/officeDocument/2006/customXml" ds:itemID="{59FF60E1-E3A5-48EE-9FC1-39A09AF817D4}">
  <ds:schemaRefs>
    <ds:schemaRef ds:uri="http://www.w3.org/2001/XMLSchema"/>
  </ds:schemaRefs>
</ds:datastoreItem>
</file>

<file path=customXml/itemProps2.xml><?xml version="1.0" encoding="utf-8"?>
<ds:datastoreItem xmlns:ds="http://schemas.openxmlformats.org/officeDocument/2006/customXml" ds:itemID="{535DD0E2-5F87-46D2-ADCB-BF3B14328B93}">
  <ds:schemaRefs>
    <ds:schemaRef ds:uri="http://www.w3.org/2001/XMLSchema"/>
  </ds:schemaRefs>
</ds:datastoreItem>
</file>

<file path=customXml/itemProps20.xml><?xml version="1.0" encoding="utf-8"?>
<ds:datastoreItem xmlns:ds="http://schemas.openxmlformats.org/officeDocument/2006/customXml" ds:itemID="{C41181A3-BF44-4324-AECB-875CE9EE15F3}">
  <ds:schemaRefs>
    <ds:schemaRef ds:uri="http://www.w3.org/2001/XMLSchema"/>
  </ds:schemaRefs>
</ds:datastoreItem>
</file>

<file path=customXml/itemProps21.xml><?xml version="1.0" encoding="utf-8"?>
<ds:datastoreItem xmlns:ds="http://schemas.openxmlformats.org/officeDocument/2006/customXml" ds:itemID="{36521F22-0186-4262-8998-4B3239F3A520}">
  <ds:schemaRefs>
    <ds:schemaRef ds:uri="http://www.w3.org/2001/XMLSchema"/>
  </ds:schemaRefs>
</ds:datastoreItem>
</file>

<file path=customXml/itemProps22.xml><?xml version="1.0" encoding="utf-8"?>
<ds:datastoreItem xmlns:ds="http://schemas.openxmlformats.org/officeDocument/2006/customXml" ds:itemID="{5FDF1299-A818-4942-A99A-6ACC56029410}">
  <ds:schemaRefs>
    <ds:schemaRef ds:uri="http://www.w3.org/2001/XMLSchema"/>
  </ds:schemaRefs>
</ds:datastoreItem>
</file>

<file path=customXml/itemProps23.xml><?xml version="1.0" encoding="utf-8"?>
<ds:datastoreItem xmlns:ds="http://schemas.openxmlformats.org/officeDocument/2006/customXml" ds:itemID="{DBB30C88-CD65-462F-B924-FDEB7A0F09BD}">
  <ds:schemaRefs>
    <ds:schemaRef ds:uri="http://www.w3.org/2001/XMLSchema"/>
  </ds:schemaRefs>
</ds:datastoreItem>
</file>

<file path=customXml/itemProps24.xml><?xml version="1.0" encoding="utf-8"?>
<ds:datastoreItem xmlns:ds="http://schemas.openxmlformats.org/officeDocument/2006/customXml" ds:itemID="{EA56DF1C-E699-4B8D-81DA-12283D7DDD50}">
  <ds:schemaRefs>
    <ds:schemaRef ds:uri="http://www.w3.org/2001/XMLSchema"/>
  </ds:schemaRefs>
</ds:datastoreItem>
</file>

<file path=customXml/itemProps25.xml><?xml version="1.0" encoding="utf-8"?>
<ds:datastoreItem xmlns:ds="http://schemas.openxmlformats.org/officeDocument/2006/customXml" ds:itemID="{5FC8AD33-3A86-4DCF-AE6B-3071D443C944}">
  <ds:schemaRefs>
    <ds:schemaRef ds:uri="http://www.w3.org/2001/XMLSchema"/>
  </ds:schemaRefs>
</ds:datastoreItem>
</file>

<file path=customXml/itemProps26.xml><?xml version="1.0" encoding="utf-8"?>
<ds:datastoreItem xmlns:ds="http://schemas.openxmlformats.org/officeDocument/2006/customXml" ds:itemID="{9AB6D5B8-A713-49FD-B8B6-C61EDC3C2D4F}">
  <ds:schemaRefs>
    <ds:schemaRef ds:uri="http://www.w3.org/2001/XMLSchema"/>
  </ds:schemaRefs>
</ds:datastoreItem>
</file>

<file path=customXml/itemProps27.xml><?xml version="1.0" encoding="utf-8"?>
<ds:datastoreItem xmlns:ds="http://schemas.openxmlformats.org/officeDocument/2006/customXml" ds:itemID="{68704D0C-8AB9-42AB-B004-03E61D2FC4A7}">
  <ds:schemaRefs>
    <ds:schemaRef ds:uri="http://www.w3.org/2001/XMLSchema"/>
  </ds:schemaRefs>
</ds:datastoreItem>
</file>

<file path=customXml/itemProps28.xml><?xml version="1.0" encoding="utf-8"?>
<ds:datastoreItem xmlns:ds="http://schemas.openxmlformats.org/officeDocument/2006/customXml" ds:itemID="{4A8EF070-B7A1-4D20-AA54-61F173CA2706}">
  <ds:schemaRefs>
    <ds:schemaRef ds:uri="http://www.w3.org/2001/XMLSchema"/>
  </ds:schemaRefs>
</ds:datastoreItem>
</file>

<file path=customXml/itemProps29.xml><?xml version="1.0" encoding="utf-8"?>
<ds:datastoreItem xmlns:ds="http://schemas.openxmlformats.org/officeDocument/2006/customXml" ds:itemID="{B3B12E2A-4CEF-41D4-B44A-015C2695F51B}">
  <ds:schemaRefs>
    <ds:schemaRef ds:uri="http://www.w3.org/2001/XMLSchema"/>
  </ds:schemaRefs>
</ds:datastoreItem>
</file>

<file path=customXml/itemProps3.xml><?xml version="1.0" encoding="utf-8"?>
<ds:datastoreItem xmlns:ds="http://schemas.openxmlformats.org/officeDocument/2006/customXml" ds:itemID="{58D42C7F-C51A-4196-A564-FB7B576BC2EA}">
  <ds:schemaRefs>
    <ds:schemaRef ds:uri="http://www.w3.org/2001/XMLSchema"/>
  </ds:schemaRefs>
</ds:datastoreItem>
</file>

<file path=customXml/itemProps30.xml><?xml version="1.0" encoding="utf-8"?>
<ds:datastoreItem xmlns:ds="http://schemas.openxmlformats.org/officeDocument/2006/customXml" ds:itemID="{B5EE003F-AACE-4CCD-AE5E-C319AB398FB9}">
  <ds:schemaRefs>
    <ds:schemaRef ds:uri="http://www.w3.org/2001/XMLSchema"/>
  </ds:schemaRefs>
</ds:datastoreItem>
</file>

<file path=customXml/itemProps31.xml><?xml version="1.0" encoding="utf-8"?>
<ds:datastoreItem xmlns:ds="http://schemas.openxmlformats.org/officeDocument/2006/customXml" ds:itemID="{D14872BF-36DF-44ED-AFBA-A9DEF6435A9D}">
  <ds:schemaRefs>
    <ds:schemaRef ds:uri="http://www.w3.org/2001/XMLSchema"/>
  </ds:schemaRefs>
</ds:datastoreItem>
</file>

<file path=customXml/itemProps32.xml><?xml version="1.0" encoding="utf-8"?>
<ds:datastoreItem xmlns:ds="http://schemas.openxmlformats.org/officeDocument/2006/customXml" ds:itemID="{141B2937-7875-4AC8-9EAF-310928ACDCAC}">
  <ds:schemaRefs>
    <ds:schemaRef ds:uri="http://www.w3.org/2001/XMLSchema"/>
  </ds:schemaRefs>
</ds:datastoreItem>
</file>

<file path=customXml/itemProps33.xml><?xml version="1.0" encoding="utf-8"?>
<ds:datastoreItem xmlns:ds="http://schemas.openxmlformats.org/officeDocument/2006/customXml" ds:itemID="{F1B18864-DD5F-475F-B43E-533AC977E410}">
  <ds:schemaRefs>
    <ds:schemaRef ds:uri="http://www.w3.org/2001/XMLSchema"/>
  </ds:schemaRefs>
</ds:datastoreItem>
</file>

<file path=customXml/itemProps34.xml><?xml version="1.0" encoding="utf-8"?>
<ds:datastoreItem xmlns:ds="http://schemas.openxmlformats.org/officeDocument/2006/customXml" ds:itemID="{02EDAAD7-30B6-4ACD-BA32-F10318B4E3BB}">
  <ds:schemaRefs>
    <ds:schemaRef ds:uri="http://www.w3.org/2001/XMLSchema"/>
  </ds:schemaRefs>
</ds:datastoreItem>
</file>

<file path=customXml/itemProps35.xml><?xml version="1.0" encoding="utf-8"?>
<ds:datastoreItem xmlns:ds="http://schemas.openxmlformats.org/officeDocument/2006/customXml" ds:itemID="{B06F0990-77F0-4EB7-81D9-057B8021F2E2}">
  <ds:schemaRefs>
    <ds:schemaRef ds:uri="http://www.w3.org/2001/XMLSchema"/>
  </ds:schemaRefs>
</ds:datastoreItem>
</file>

<file path=customXml/itemProps36.xml><?xml version="1.0" encoding="utf-8"?>
<ds:datastoreItem xmlns:ds="http://schemas.openxmlformats.org/officeDocument/2006/customXml" ds:itemID="{19BCB8AB-C80F-48B0-97F9-FF07C27A1D7E}">
  <ds:schemaRefs>
    <ds:schemaRef ds:uri="http://www.w3.org/2001/XMLSchema"/>
  </ds:schemaRefs>
</ds:datastoreItem>
</file>

<file path=customXml/itemProps37.xml><?xml version="1.0" encoding="utf-8"?>
<ds:datastoreItem xmlns:ds="http://schemas.openxmlformats.org/officeDocument/2006/customXml" ds:itemID="{E4CF58FF-8B25-476F-8B2F-439CAFE774DB}">
  <ds:schemaRefs>
    <ds:schemaRef ds:uri="http://www.w3.org/2001/XMLSchema"/>
  </ds:schemaRefs>
</ds:datastoreItem>
</file>

<file path=customXml/itemProps38.xml><?xml version="1.0" encoding="utf-8"?>
<ds:datastoreItem xmlns:ds="http://schemas.openxmlformats.org/officeDocument/2006/customXml" ds:itemID="{6E08A1E3-253A-4517-97D3-0BD56DB45B37}">
  <ds:schemaRefs>
    <ds:schemaRef ds:uri="http://www.w3.org/2001/XMLSchema"/>
  </ds:schemaRefs>
</ds:datastoreItem>
</file>

<file path=customXml/itemProps39.xml><?xml version="1.0" encoding="utf-8"?>
<ds:datastoreItem xmlns:ds="http://schemas.openxmlformats.org/officeDocument/2006/customXml" ds:itemID="{268400DD-65DB-470B-A06A-A85C4BBFF02F}">
  <ds:schemaRefs>
    <ds:schemaRef ds:uri="http://www.w3.org/2001/XMLSchema"/>
  </ds:schemaRefs>
</ds:datastoreItem>
</file>

<file path=customXml/itemProps4.xml><?xml version="1.0" encoding="utf-8"?>
<ds:datastoreItem xmlns:ds="http://schemas.openxmlformats.org/officeDocument/2006/customXml" ds:itemID="{152C4616-E904-4841-9523-90E33BB5990C}">
  <ds:schemaRefs>
    <ds:schemaRef ds:uri="http://www.w3.org/2001/XMLSchema"/>
  </ds:schemaRefs>
</ds:datastoreItem>
</file>

<file path=customXml/itemProps40.xml><?xml version="1.0" encoding="utf-8"?>
<ds:datastoreItem xmlns:ds="http://schemas.openxmlformats.org/officeDocument/2006/customXml" ds:itemID="{B3404B29-B12B-4AD6-9600-2326122AA242}">
  <ds:schemaRefs>
    <ds:schemaRef ds:uri="http://www.w3.org/2001/XMLSchema"/>
  </ds:schemaRefs>
</ds:datastoreItem>
</file>

<file path=customXml/itemProps41.xml><?xml version="1.0" encoding="utf-8"?>
<ds:datastoreItem xmlns:ds="http://schemas.openxmlformats.org/officeDocument/2006/customXml" ds:itemID="{35BDC32E-13DF-4D9C-B8D4-DA872B448F48}">
  <ds:schemaRefs>
    <ds:schemaRef ds:uri="http://www.w3.org/2001/XMLSchema"/>
  </ds:schemaRefs>
</ds:datastoreItem>
</file>

<file path=customXml/itemProps42.xml><?xml version="1.0" encoding="utf-8"?>
<ds:datastoreItem xmlns:ds="http://schemas.openxmlformats.org/officeDocument/2006/customXml" ds:itemID="{C39CAF09-DA15-4725-BDD7-277AA9A52B6D}">
  <ds:schemaRefs>
    <ds:schemaRef ds:uri="http://www.w3.org/2001/XMLSchema"/>
  </ds:schemaRefs>
</ds:datastoreItem>
</file>

<file path=customXml/itemProps43.xml><?xml version="1.0" encoding="utf-8"?>
<ds:datastoreItem xmlns:ds="http://schemas.openxmlformats.org/officeDocument/2006/customXml" ds:itemID="{E917FBD8-6C97-4CD7-97F4-1E1500CE9A9C}">
  <ds:schemaRefs>
    <ds:schemaRef ds:uri="http://www.w3.org/2001/XMLSchema"/>
  </ds:schemaRefs>
</ds:datastoreItem>
</file>

<file path=customXml/itemProps44.xml><?xml version="1.0" encoding="utf-8"?>
<ds:datastoreItem xmlns:ds="http://schemas.openxmlformats.org/officeDocument/2006/customXml" ds:itemID="{BD5FAD33-8996-4B98-8C02-4A1550C6E017}">
  <ds:schemaRefs>
    <ds:schemaRef ds:uri="http://www.w3.org/2001/XMLSchema"/>
  </ds:schemaRefs>
</ds:datastoreItem>
</file>

<file path=customXml/itemProps45.xml><?xml version="1.0" encoding="utf-8"?>
<ds:datastoreItem xmlns:ds="http://schemas.openxmlformats.org/officeDocument/2006/customXml" ds:itemID="{C9AFDE01-6E20-4F50-9583-906153BD2802}">
  <ds:schemaRefs>
    <ds:schemaRef ds:uri="http://www.w3.org/2001/XMLSchema"/>
  </ds:schemaRefs>
</ds:datastoreItem>
</file>

<file path=customXml/itemProps46.xml><?xml version="1.0" encoding="utf-8"?>
<ds:datastoreItem xmlns:ds="http://schemas.openxmlformats.org/officeDocument/2006/customXml" ds:itemID="{7514C59C-37A2-4548-8176-DEE012C681C8}">
  <ds:schemaRefs>
    <ds:schemaRef ds:uri="http://www.w3.org/2001/XMLSchema"/>
  </ds:schemaRefs>
</ds:datastoreItem>
</file>

<file path=customXml/itemProps47.xml><?xml version="1.0" encoding="utf-8"?>
<ds:datastoreItem xmlns:ds="http://schemas.openxmlformats.org/officeDocument/2006/customXml" ds:itemID="{281140D0-CFF4-4662-9C45-8943C23FC066}">
  <ds:schemaRefs>
    <ds:schemaRef ds:uri="http://www.w3.org/2001/XMLSchema"/>
  </ds:schemaRefs>
</ds:datastoreItem>
</file>

<file path=customXml/itemProps48.xml><?xml version="1.0" encoding="utf-8"?>
<ds:datastoreItem xmlns:ds="http://schemas.openxmlformats.org/officeDocument/2006/customXml" ds:itemID="{A3CD4C50-97C5-4A13-A5A2-9AD0815BCA0D}">
  <ds:schemaRefs>
    <ds:schemaRef ds:uri="http://www.w3.org/2001/XMLSchema"/>
  </ds:schemaRefs>
</ds:datastoreItem>
</file>

<file path=customXml/itemProps49.xml><?xml version="1.0" encoding="utf-8"?>
<ds:datastoreItem xmlns:ds="http://schemas.openxmlformats.org/officeDocument/2006/customXml" ds:itemID="{C2FBAFF0-927A-4E70-A06B-0553EDC8FD61}">
  <ds:schemaRefs>
    <ds:schemaRef ds:uri="http://www.w3.org/2001/XMLSchema"/>
  </ds:schemaRefs>
</ds:datastoreItem>
</file>

<file path=customXml/itemProps5.xml><?xml version="1.0" encoding="utf-8"?>
<ds:datastoreItem xmlns:ds="http://schemas.openxmlformats.org/officeDocument/2006/customXml" ds:itemID="{F14CBA09-FEAF-404B-987F-1AB49AD0F098}">
  <ds:schemaRefs>
    <ds:schemaRef ds:uri="http://www.w3.org/2001/XMLSchema"/>
  </ds:schemaRefs>
</ds:datastoreItem>
</file>

<file path=customXml/itemProps50.xml><?xml version="1.0" encoding="utf-8"?>
<ds:datastoreItem xmlns:ds="http://schemas.openxmlformats.org/officeDocument/2006/customXml" ds:itemID="{64232A1D-5963-421A-BFE5-9F4034D79982}">
  <ds:schemaRefs>
    <ds:schemaRef ds:uri="http://www.w3.org/2001/XMLSchema"/>
  </ds:schemaRefs>
</ds:datastoreItem>
</file>

<file path=customXml/itemProps51.xml><?xml version="1.0" encoding="utf-8"?>
<ds:datastoreItem xmlns:ds="http://schemas.openxmlformats.org/officeDocument/2006/customXml" ds:itemID="{E39B11E5-077D-4BBF-AF63-E8B8A6D036DB}">
  <ds:schemaRefs>
    <ds:schemaRef ds:uri="http://www.w3.org/2001/XMLSchema"/>
  </ds:schemaRefs>
</ds:datastoreItem>
</file>

<file path=customXml/itemProps52.xml><?xml version="1.0" encoding="utf-8"?>
<ds:datastoreItem xmlns:ds="http://schemas.openxmlformats.org/officeDocument/2006/customXml" ds:itemID="{9B333AB5-3357-4D07-93E0-A8BB3B59721F}">
  <ds:schemaRefs>
    <ds:schemaRef ds:uri="http://www.w3.org/2001/XMLSchema"/>
  </ds:schemaRefs>
</ds:datastoreItem>
</file>

<file path=customXml/itemProps53.xml><?xml version="1.0" encoding="utf-8"?>
<ds:datastoreItem xmlns:ds="http://schemas.openxmlformats.org/officeDocument/2006/customXml" ds:itemID="{029D9584-4B2C-4846-9954-9B6C8317D3C7}">
  <ds:schemaRefs>
    <ds:schemaRef ds:uri="http://www.w3.org/2001/XMLSchema"/>
  </ds:schemaRefs>
</ds:datastoreItem>
</file>

<file path=customXml/itemProps54.xml><?xml version="1.0" encoding="utf-8"?>
<ds:datastoreItem xmlns:ds="http://schemas.openxmlformats.org/officeDocument/2006/customXml" ds:itemID="{43FD868C-286B-42F8-9784-A8204B274F36}">
  <ds:schemaRefs>
    <ds:schemaRef ds:uri="http://www.w3.org/2001/XMLSchema"/>
  </ds:schemaRefs>
</ds:datastoreItem>
</file>

<file path=customXml/itemProps55.xml><?xml version="1.0" encoding="utf-8"?>
<ds:datastoreItem xmlns:ds="http://schemas.openxmlformats.org/officeDocument/2006/customXml" ds:itemID="{1AA08E88-52D3-4EBA-AA02-8CA9BBF557F6}">
  <ds:schemaRefs>
    <ds:schemaRef ds:uri="http://www.w3.org/2001/XMLSchema"/>
  </ds:schemaRefs>
</ds:datastoreItem>
</file>

<file path=customXml/itemProps56.xml><?xml version="1.0" encoding="utf-8"?>
<ds:datastoreItem xmlns:ds="http://schemas.openxmlformats.org/officeDocument/2006/customXml" ds:itemID="{9D125730-63B3-4611-99E5-A47E22D5544D}">
  <ds:schemaRefs>
    <ds:schemaRef ds:uri="http://www.w3.org/2001/XMLSchema"/>
  </ds:schemaRefs>
</ds:datastoreItem>
</file>

<file path=customXml/itemProps57.xml><?xml version="1.0" encoding="utf-8"?>
<ds:datastoreItem xmlns:ds="http://schemas.openxmlformats.org/officeDocument/2006/customXml" ds:itemID="{F59C340D-4F57-43A3-B5CD-4712B5DB8E9D}">
  <ds:schemaRefs>
    <ds:schemaRef ds:uri="http://www.w3.org/2001/XMLSchema"/>
  </ds:schemaRefs>
</ds:datastoreItem>
</file>

<file path=customXml/itemProps6.xml><?xml version="1.0" encoding="utf-8"?>
<ds:datastoreItem xmlns:ds="http://schemas.openxmlformats.org/officeDocument/2006/customXml" ds:itemID="{0D39DF63-D74D-4908-8C6C-545FE16F3FC8}">
  <ds:schemaRefs>
    <ds:schemaRef ds:uri="http://www.w3.org/2001/XMLSchema"/>
  </ds:schemaRefs>
</ds:datastoreItem>
</file>

<file path=customXml/itemProps7.xml><?xml version="1.0" encoding="utf-8"?>
<ds:datastoreItem xmlns:ds="http://schemas.openxmlformats.org/officeDocument/2006/customXml" ds:itemID="{FFCFF866-B782-462C-B23B-92E4218871E8}">
  <ds:schemaRefs>
    <ds:schemaRef ds:uri="http://www.w3.org/2001/XMLSchema"/>
  </ds:schemaRefs>
</ds:datastoreItem>
</file>

<file path=customXml/itemProps8.xml><?xml version="1.0" encoding="utf-8"?>
<ds:datastoreItem xmlns:ds="http://schemas.openxmlformats.org/officeDocument/2006/customXml" ds:itemID="{7C42B602-7515-473E-8F1E-5503EC3B9FB1}">
  <ds:schemaRefs>
    <ds:schemaRef ds:uri="http://www.w3.org/2001/XMLSchema"/>
  </ds:schemaRefs>
</ds:datastoreItem>
</file>

<file path=customXml/itemProps9.xml><?xml version="1.0" encoding="utf-8"?>
<ds:datastoreItem xmlns:ds="http://schemas.openxmlformats.org/officeDocument/2006/customXml" ds:itemID="{C4463173-EC99-467C-9A70-BD2BF124045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378</TotalTime>
  <Words>1951</Words>
  <Application>Microsoft Macintosh PowerPoint</Application>
  <PresentationFormat>Widescreen</PresentationFormat>
  <Paragraphs>190</Paragraphs>
  <Slides>35</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Arial</vt:lpstr>
      <vt:lpstr>Arial Narrow</vt:lpstr>
      <vt:lpstr>Calibri</vt:lpstr>
      <vt:lpstr>din-2014</vt:lpstr>
      <vt:lpstr>Indy Serif</vt:lpstr>
      <vt:lpstr>Segoe UI</vt:lpstr>
      <vt:lpstr>Segoe UI Light</vt:lpstr>
      <vt:lpstr>Source Sans Pro</vt:lpstr>
      <vt:lpstr>starling</vt:lpstr>
      <vt:lpstr>Marsh McLennan</vt:lpstr>
      <vt:lpstr>think-cell Slide</vt:lpstr>
      <vt:lpstr>The disasters that define us</vt:lpstr>
      <vt:lpstr>PowerPoint Presentation</vt:lpstr>
      <vt:lpstr>9/11 – September 11, 2001</vt:lpstr>
      <vt:lpstr>PowerPoint Presentation</vt:lpstr>
      <vt:lpstr>9/11 – U.S. Capitol</vt:lpstr>
      <vt:lpstr>PowerPoint Presentation</vt:lpstr>
      <vt:lpstr>9/11 – NYC</vt:lpstr>
      <vt:lpstr>PowerPoint Presentation</vt:lpstr>
      <vt:lpstr>Reflection</vt:lpstr>
      <vt:lpstr>Capitol memorial</vt:lpstr>
      <vt:lpstr>PowerPoint Presentation</vt:lpstr>
      <vt:lpstr>Policy Action: U.S. Department of Homeland Security</vt:lpstr>
      <vt:lpstr>Hurricane Katrina – August 2005</vt:lpstr>
      <vt:lpstr>PowerPoint Presentation</vt:lpstr>
      <vt:lpstr>Hurricane Katrina – August 2005</vt:lpstr>
      <vt:lpstr>Reflection</vt:lpstr>
      <vt:lpstr>Policy actions</vt:lpstr>
      <vt:lpstr>Hurricane Maria – September 2017</vt:lpstr>
      <vt:lpstr>PowerPoint Presentation</vt:lpstr>
      <vt:lpstr>PowerPoint Presentation</vt:lpstr>
      <vt:lpstr>Hurricane Maria – September 2017</vt:lpstr>
      <vt:lpstr>Policy Actions and reflection</vt:lpstr>
      <vt:lpstr>Covid-19 – January 27, 2020</vt:lpstr>
      <vt:lpstr>Covid-19 – January 27, 2020</vt:lpstr>
      <vt:lpstr>PowerPoint Presentation</vt:lpstr>
      <vt:lpstr>Reflection</vt:lpstr>
      <vt:lpstr>Lessons learned</vt:lpstr>
      <vt:lpstr>Lessons learned: Personal </vt:lpstr>
      <vt:lpstr>Lessons learned: Policy actions</vt:lpstr>
      <vt:lpstr>Disaster Resilience</vt:lpstr>
      <vt:lpstr>Benefits of Hazard Mitigation</vt:lpstr>
      <vt:lpstr>Recent Stafford Act amendments</vt:lpstr>
      <vt:lpstr>Resilience Incentivization Roadmap 2.0</vt:lpstr>
      <vt:lpstr>Resilience Incentivization Roadmap 2.0</vt:lpstr>
      <vt:lpstr>PowerPoint Presentation</vt:lpstr>
    </vt:vector>
  </TitlesOfParts>
  <Company>Marsh &amp; McLennan Companies,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dc:title>
  <dc:creator>Daniel Kaniewski</dc:creator>
  <cp:lastModifiedBy>Daniel Kaniewski</cp:lastModifiedBy>
  <cp:revision>14</cp:revision>
  <dcterms:created xsi:type="dcterms:W3CDTF">2024-09-20T18:31:15Z</dcterms:created>
  <dcterms:modified xsi:type="dcterms:W3CDTF">2025-01-10T14:38:14Z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en-US</vt:lpwstr>
  </property>
  <property fmtid="{D5CDD505-2E9C-101B-9397-08002B2CF9AE}" pid="13" name="MMCOA_BaseCo">
    <vt:lpwstr>MMC</vt:lpwstr>
  </property>
  <property fmtid="{D5CDD505-2E9C-101B-9397-08002B2CF9AE}" pid="14" name="MMCOA_RegCo">
    <vt:lpwstr>477</vt:lpwstr>
  </property>
  <property fmtid="{D5CDD505-2E9C-101B-9397-08002B2CF9AE}" pid="15" name="MMCOA_Brand">
    <vt:lpwstr>MMC2021</vt:lpwstr>
  </property>
  <property fmtid="{D5CDD505-2E9C-101B-9397-08002B2CF9AE}" pid="16" name="MMCOA_FeatureSet">
    <vt:lpwstr>MMC_2021_v1</vt:lpwstr>
  </property>
  <property fmtid="{D5CDD505-2E9C-101B-9397-08002B2CF9AE}" pid="17" name="MMCOA_Language">
    <vt:lpwstr>en-US</vt:lpwstr>
  </property>
  <property fmtid="{D5CDD505-2E9C-101B-9397-08002B2CF9AE}" pid="18" name="MMCOA_LanguageDateFormat">
    <vt:lpwstr>MMMM dd, yyyy</vt:lpwstr>
  </property>
  <property fmtid="{D5CDD505-2E9C-101B-9397-08002B2CF9AE}" pid="19" name="MMCOA_LanguageLocaleId">
    <vt:lpwstr>1033</vt:lpwstr>
  </property>
  <property fmtid="{D5CDD505-2E9C-101B-9397-08002B2CF9AE}" pid="20" name="MMCOA_CoverDigest">
    <vt:lpwstr>MMC2021;grad;MMC_GradientStyles_v1;impact-lightblue-darkblue-blue;WHITE;LIGHT</vt:lpwstr>
  </property>
  <property fmtid="{D5CDD505-2E9C-101B-9397-08002B2CF9AE}" pid="21" name="MMCOA_FontSize">
    <vt:lpwstr>Medium</vt:lpwstr>
  </property>
  <property fmtid="{D5CDD505-2E9C-101B-9397-08002B2CF9AE}" pid="22" name="MMCOA_CoverImageID">
    <vt:lpwstr/>
  </property>
</Properties>
</file>